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80c2dc85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80c2dc85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7de4114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7de4114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7d72c906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7d72c906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80c2dc8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80c2dc8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044ce891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044ce891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7d72c906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7d72c906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7d72c906d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7d72c906d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7e160f0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7e160f0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is factor...tinderbox condition is cause.climate change is factor in addition to deforestation . In dieback amazon will become savana to become source instead of sink of CO2</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041fa33c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041fa33c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7d72c906d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7d72c906d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Bolsonaro fired a scientist after he warned about deforestation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8189e4c4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8189e4c4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54b4484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54b4484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54b44846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54b44846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54b44862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54b44862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54b44862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54b44862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8189e4c43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8189e4c43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8189e4c43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8189e4c43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8189e4c43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8189e4c43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need to change this thinking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7d72c906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7d72c90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80c2dc85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80c2dc85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7e8d093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7e8d093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7de41141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7de41141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80c2dc8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80c2dc8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7de4114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7de4114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54b4484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54b4484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22222"/>
                </a:solidFill>
                <a:highlight>
                  <a:srgbClr val="FFFFFF"/>
                </a:highlight>
              </a:rPr>
              <a:t>The National Institute for Space Research (Portuguese: Instituto Nacional de Pesquisas Espaciais, </a:t>
            </a:r>
            <a:r>
              <a:rPr b="1" lang="en-GB" sz="1200">
                <a:solidFill>
                  <a:srgbClr val="222222"/>
                </a:solidFill>
                <a:highlight>
                  <a:srgbClr val="FFFFFF"/>
                </a:highlight>
              </a:rPr>
              <a:t>INPE</a:t>
            </a:r>
            <a:r>
              <a:rPr lang="en-GB" sz="1200">
                <a:solidFill>
                  <a:srgbClr val="222222"/>
                </a:solidFill>
                <a:highlight>
                  <a:srgbClr val="FFFFFF"/>
                </a:highlight>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gif"/><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5.gif"/><Relationship Id="rId4" Type="http://schemas.openxmlformats.org/officeDocument/2006/relationships/image" Target="../media/image1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5.jpg"/><Relationship Id="rId7"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6125"/>
            <a:ext cx="8520600" cy="2052600"/>
          </a:xfrm>
          <a:prstGeom prst="rect">
            <a:avLst/>
          </a:prstGeom>
        </p:spPr>
        <p:txBody>
          <a:bodyPr anchorCtr="0" anchor="b" bIns="91425" lIns="91425" spcFirstLastPara="1" rIns="91425" wrap="square" tIns="91425">
            <a:noAutofit/>
          </a:bodyPr>
          <a:lstStyle/>
          <a:p>
            <a:pPr indent="0" lvl="0" marL="2286000" rtl="0" algn="l">
              <a:spcBef>
                <a:spcPts val="0"/>
              </a:spcBef>
              <a:spcAft>
                <a:spcPts val="0"/>
              </a:spcAft>
              <a:buNone/>
            </a:pPr>
            <a:r>
              <a:rPr b="1" lang="en-GB" sz="2400"/>
              <a:t>ENVIRONMENTAL STUDIES</a:t>
            </a:r>
            <a:endParaRPr b="1" sz="2400"/>
          </a:p>
          <a:p>
            <a:pPr indent="0" lvl="0" marL="0" rtl="0" algn="ctr">
              <a:spcBef>
                <a:spcPts val="0"/>
              </a:spcBef>
              <a:spcAft>
                <a:spcPts val="0"/>
              </a:spcAft>
              <a:buNone/>
            </a:pPr>
            <a:r>
              <a:t/>
            </a:r>
            <a:endParaRPr b="1" sz="2100"/>
          </a:p>
          <a:p>
            <a:pPr indent="457200" lvl="0" marL="2743200" rtl="0" algn="l">
              <a:spcBef>
                <a:spcPts val="0"/>
              </a:spcBef>
              <a:spcAft>
                <a:spcPts val="0"/>
              </a:spcAft>
              <a:buNone/>
            </a:pPr>
            <a:r>
              <a:rPr b="1" lang="en-GB" sz="2100"/>
              <a:t>     GROUP-13</a:t>
            </a:r>
            <a:endParaRPr b="1" sz="2100"/>
          </a:p>
          <a:p>
            <a:pPr indent="0" lvl="0" marL="0" rtl="0" algn="ctr">
              <a:spcBef>
                <a:spcPts val="0"/>
              </a:spcBef>
              <a:spcAft>
                <a:spcPts val="0"/>
              </a:spcAft>
              <a:buNone/>
            </a:pPr>
            <a:r>
              <a:t/>
            </a:r>
            <a:endParaRPr sz="3000"/>
          </a:p>
        </p:txBody>
      </p:sp>
      <p:sp>
        <p:nvSpPr>
          <p:cNvPr id="55" name="Google Shape;55;p13"/>
          <p:cNvSpPr txBox="1"/>
          <p:nvPr>
            <p:ph idx="1" type="subTitle"/>
          </p:nvPr>
        </p:nvSpPr>
        <p:spPr>
          <a:xfrm>
            <a:off x="311700" y="3722200"/>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2100">
                <a:solidFill>
                  <a:schemeClr val="dk1"/>
                </a:solidFill>
              </a:rPr>
              <a:t>AMAZON FOREST FIRE</a:t>
            </a:r>
            <a:endParaRPr b="1" sz="2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b="1" sz="21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GB" sz="2100">
                <a:solidFill>
                  <a:schemeClr val="dk1"/>
                </a:solidFill>
              </a:rPr>
              <a:t>PROJECT ASSIGNED BY:PROFESSOR RANENDU </a:t>
            </a:r>
            <a:r>
              <a:rPr b="1" lang="en-GB" sz="2100">
                <a:solidFill>
                  <a:schemeClr val="dk1"/>
                </a:solidFill>
              </a:rPr>
              <a:t>GHOSH</a:t>
            </a:r>
            <a:endParaRPr b="1" sz="2100">
              <a:solidFill>
                <a:schemeClr val="dk1"/>
              </a:solidFill>
            </a:endParaRPr>
          </a:p>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3486150" y="1530150"/>
            <a:ext cx="2171700" cy="2105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How Widespread Are Fires In Amazon Forest?</a:t>
            </a:r>
            <a:endParaRPr/>
          </a:p>
        </p:txBody>
      </p:sp>
      <p:sp>
        <p:nvSpPr>
          <p:cNvPr id="120" name="Google Shape;120;p22"/>
          <p:cNvSpPr txBox="1"/>
          <p:nvPr>
            <p:ph idx="1" type="body"/>
          </p:nvPr>
        </p:nvSpPr>
        <p:spPr>
          <a:xfrm>
            <a:off x="311700" y="1152475"/>
            <a:ext cx="8520600" cy="3845700"/>
          </a:xfrm>
          <a:prstGeom prst="rect">
            <a:avLst/>
          </a:prstGeom>
        </p:spPr>
        <p:txBody>
          <a:bodyPr anchorCtr="0" anchor="t" bIns="91425" lIns="91425" spcFirstLastPara="1" rIns="91425" wrap="square" tIns="91425">
            <a:noAutofit/>
          </a:bodyPr>
          <a:lstStyle/>
          <a:p>
            <a:pPr indent="-342900" lvl="0" marL="457200" rtl="0" algn="just">
              <a:spcBef>
                <a:spcPts val="1200"/>
              </a:spcBef>
              <a:spcAft>
                <a:spcPts val="0"/>
              </a:spcAft>
              <a:buSzPts val="1800"/>
              <a:buChar char="●"/>
            </a:pPr>
            <a:r>
              <a:rPr lang="en-GB">
                <a:solidFill>
                  <a:schemeClr val="dk1"/>
                </a:solidFill>
                <a:highlight>
                  <a:srgbClr val="FFFFFF"/>
                </a:highlight>
              </a:rPr>
              <a:t>INPE (research unit of the Brazilian Ministry of Science) has reported more than 80,000 fires across all of Brazilian-subcontinent</a:t>
            </a:r>
            <a:endParaRPr>
              <a:solidFill>
                <a:schemeClr val="dk1"/>
              </a:solidFill>
              <a:highlight>
                <a:srgbClr val="FFFFFF"/>
              </a:highlight>
            </a:endParaRPr>
          </a:p>
          <a:p>
            <a:pPr indent="-342900" lvl="0" marL="457200" rtl="0" algn="just">
              <a:spcBef>
                <a:spcPts val="0"/>
              </a:spcBef>
              <a:spcAft>
                <a:spcPts val="0"/>
              </a:spcAft>
              <a:buClr>
                <a:schemeClr val="dk1"/>
              </a:buClr>
              <a:buSzPts val="1800"/>
              <a:buChar char="●"/>
            </a:pPr>
            <a:r>
              <a:rPr lang="en-GB">
                <a:solidFill>
                  <a:schemeClr val="dk1"/>
                </a:solidFill>
                <a:highlight>
                  <a:srgbClr val="FFFFFF"/>
                </a:highlight>
              </a:rPr>
              <a:t>The number of fires burning across the Amazon in 2019 is higher than at any point since 2010</a:t>
            </a:r>
            <a:endParaRPr>
              <a:solidFill>
                <a:schemeClr val="dk1"/>
              </a:solidFill>
              <a:highlight>
                <a:srgbClr val="FFFFFF"/>
              </a:highlight>
            </a:endParaRPr>
          </a:p>
          <a:p>
            <a:pPr indent="-342900" lvl="0" marL="457200" rtl="0" algn="just">
              <a:spcBef>
                <a:spcPts val="0"/>
              </a:spcBef>
              <a:spcAft>
                <a:spcPts val="0"/>
              </a:spcAft>
              <a:buClr>
                <a:schemeClr val="dk1"/>
              </a:buClr>
              <a:buSzPts val="1800"/>
              <a:buChar char="●"/>
            </a:pPr>
            <a:r>
              <a:rPr lang="en-GB">
                <a:solidFill>
                  <a:schemeClr val="dk1"/>
                </a:solidFill>
                <a:highlight>
                  <a:srgbClr val="FFFFFF"/>
                </a:highlight>
              </a:rPr>
              <a:t>However, 2019 is not the worst year in recent history. Brazil experienced more fire activity in the 2000s - with 2005 seeing more than 142,000 fires in the first eight months of the year.</a:t>
            </a:r>
            <a:endParaRPr>
              <a:solidFill>
                <a:schemeClr val="dk1"/>
              </a:solidFill>
              <a:highlight>
                <a:srgbClr val="FFFFFF"/>
              </a:highlight>
            </a:endParaRPr>
          </a:p>
          <a:p>
            <a:pPr indent="-342900" lvl="0" marL="457200" rtl="0" algn="just">
              <a:spcBef>
                <a:spcPts val="0"/>
              </a:spcBef>
              <a:spcAft>
                <a:spcPts val="0"/>
              </a:spcAft>
              <a:buClr>
                <a:schemeClr val="dk1"/>
              </a:buClr>
              <a:buSzPts val="1800"/>
              <a:buChar char="●"/>
            </a:pPr>
            <a:r>
              <a:rPr lang="en-GB">
                <a:solidFill>
                  <a:schemeClr val="dk1"/>
                </a:solidFill>
                <a:highlight>
                  <a:srgbClr val="FFFFFF"/>
                </a:highlight>
              </a:rPr>
              <a:t>The recent increase in the number of fires in the Amazon is directly related to intentional deforestation and not the result of an extremely dry season, according to the Amazon Environmental Research Institute</a:t>
            </a:r>
            <a:endParaRPr>
              <a:solidFill>
                <a:schemeClr val="dk1"/>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175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can there be fire in RainForest ?</a:t>
            </a:r>
            <a:endParaRPr/>
          </a:p>
        </p:txBody>
      </p:sp>
      <p:sp>
        <p:nvSpPr>
          <p:cNvPr id="126" name="Google Shape;126;p23"/>
          <p:cNvSpPr txBox="1"/>
          <p:nvPr>
            <p:ph idx="1" type="body"/>
          </p:nvPr>
        </p:nvSpPr>
        <p:spPr>
          <a:xfrm>
            <a:off x="311700" y="8150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21212"/>
              </a:buClr>
              <a:buSzPts val="1400"/>
              <a:buChar char="●"/>
            </a:pPr>
            <a:r>
              <a:rPr lang="en-GB" sz="1400">
                <a:solidFill>
                  <a:srgbClr val="121212"/>
                </a:solidFill>
              </a:rPr>
              <a:t>Amazon does have dry season but dry season still have lot of water But during elnino year condition is different. </a:t>
            </a:r>
            <a:endParaRPr sz="1400">
              <a:solidFill>
                <a:srgbClr val="121212"/>
              </a:solidFill>
            </a:endParaRPr>
          </a:p>
          <a:p>
            <a:pPr indent="-317500" lvl="0" marL="457200" rtl="0" algn="l">
              <a:spcBef>
                <a:spcPts val="0"/>
              </a:spcBef>
              <a:spcAft>
                <a:spcPts val="0"/>
              </a:spcAft>
              <a:buClr>
                <a:srgbClr val="121212"/>
              </a:buClr>
              <a:buSzPts val="1400"/>
              <a:buChar char="●"/>
            </a:pPr>
            <a:r>
              <a:rPr lang="en-GB" sz="1400">
                <a:solidFill>
                  <a:srgbClr val="121212"/>
                </a:solidFill>
              </a:rPr>
              <a:t>Vegetation Breeze phenomena explain how moist air of forest are convert into dry air.</a:t>
            </a:r>
            <a:endParaRPr sz="1400">
              <a:solidFill>
                <a:srgbClr val="121212"/>
              </a:solidFill>
            </a:endParaRPr>
          </a:p>
          <a:p>
            <a:pPr indent="-317500" lvl="0" marL="457200" rtl="0" algn="l">
              <a:spcBef>
                <a:spcPts val="0"/>
              </a:spcBef>
              <a:spcAft>
                <a:spcPts val="0"/>
              </a:spcAft>
              <a:buClr>
                <a:srgbClr val="121212"/>
              </a:buClr>
              <a:buSzPts val="1400"/>
              <a:buChar char="●"/>
            </a:pPr>
            <a:r>
              <a:rPr lang="en-GB" sz="1400">
                <a:solidFill>
                  <a:srgbClr val="121212"/>
                </a:solidFill>
              </a:rPr>
              <a:t>This phenomena are peak when land clearances around 100 - 150 km in diameter.</a:t>
            </a:r>
            <a:endParaRPr sz="1400">
              <a:solidFill>
                <a:srgbClr val="121212"/>
              </a:solidFill>
            </a:endParaRPr>
          </a:p>
          <a:p>
            <a:pPr indent="-317500" lvl="0" marL="457200" rtl="0" algn="l">
              <a:spcBef>
                <a:spcPts val="0"/>
              </a:spcBef>
              <a:spcAft>
                <a:spcPts val="0"/>
              </a:spcAft>
              <a:buClr>
                <a:srgbClr val="121212"/>
              </a:buClr>
              <a:buSzPts val="1400"/>
              <a:buChar char="●"/>
            </a:pPr>
            <a:r>
              <a:rPr lang="en-GB" sz="1400">
                <a:solidFill>
                  <a:srgbClr val="121212"/>
                </a:solidFill>
              </a:rPr>
              <a:t>Due to human intervention in Amazon Rainforest. This vegetation breeze effect are observing in rainforest.</a:t>
            </a:r>
            <a:endParaRPr sz="1400">
              <a:solidFill>
                <a:srgbClr val="121212"/>
              </a:solidFill>
            </a:endParaRPr>
          </a:p>
          <a:p>
            <a:pPr indent="0" lvl="0" marL="457200" rtl="0" algn="l">
              <a:spcBef>
                <a:spcPts val="1600"/>
              </a:spcBef>
              <a:spcAft>
                <a:spcPts val="1600"/>
              </a:spcAft>
              <a:buNone/>
            </a:pPr>
            <a:r>
              <a:t/>
            </a:r>
            <a:endParaRPr sz="1400">
              <a:solidFill>
                <a:srgbClr val="121212"/>
              </a:solidFill>
            </a:endParaRPr>
          </a:p>
        </p:txBody>
      </p:sp>
      <p:pic>
        <p:nvPicPr>
          <p:cNvPr id="127" name="Google Shape;127;p23"/>
          <p:cNvPicPr preferRelativeResize="0"/>
          <p:nvPr/>
        </p:nvPicPr>
        <p:blipFill>
          <a:blip r:embed="rId3">
            <a:alphaModFix/>
          </a:blip>
          <a:stretch>
            <a:fillRect/>
          </a:stretch>
        </p:blipFill>
        <p:spPr>
          <a:xfrm>
            <a:off x="764775" y="2410400"/>
            <a:ext cx="8105150" cy="258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ctrTitle"/>
          </p:nvPr>
        </p:nvSpPr>
        <p:spPr>
          <a:xfrm>
            <a:off x="362775" y="97125"/>
            <a:ext cx="46986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800"/>
              <a:t>How Did Fire Start?</a:t>
            </a:r>
            <a:endParaRPr sz="2800"/>
          </a:p>
        </p:txBody>
      </p:sp>
      <p:sp>
        <p:nvSpPr>
          <p:cNvPr id="133" name="Google Shape;133;p24"/>
          <p:cNvSpPr txBox="1"/>
          <p:nvPr/>
        </p:nvSpPr>
        <p:spPr>
          <a:xfrm>
            <a:off x="380850" y="1015000"/>
            <a:ext cx="8382300" cy="3923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200"/>
              </a:spcBef>
              <a:spcAft>
                <a:spcPts val="0"/>
              </a:spcAft>
              <a:buClr>
                <a:schemeClr val="dk1"/>
              </a:buClr>
              <a:buSzPts val="1400"/>
              <a:buChar char="●"/>
            </a:pPr>
            <a:r>
              <a:rPr lang="en-GB">
                <a:solidFill>
                  <a:schemeClr val="dk1"/>
                </a:solidFill>
              </a:rPr>
              <a:t>“About 99% of the Amazon fires start from human actions, “either on purpose or by accident”. -Alberto Setzer </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GB"/>
              <a:t>It started by people clearing land for farming, ranching, mining, logging, and infrastructure, which is normal during </a:t>
            </a:r>
            <a:r>
              <a:rPr lang="en-GB"/>
              <a:t>deforestation in</a:t>
            </a:r>
            <a:r>
              <a:rPr lang="en-GB"/>
              <a:t> Amazon but 2019 has more fire activity than in a year since 2010.</a:t>
            </a:r>
            <a:endParaRPr/>
          </a:p>
          <a:p>
            <a:pPr indent="-317500" lvl="0" marL="457200" rtl="0" algn="just">
              <a:lnSpc>
                <a:spcPct val="115000"/>
              </a:lnSpc>
              <a:spcBef>
                <a:spcPts val="0"/>
              </a:spcBef>
              <a:spcAft>
                <a:spcPts val="0"/>
              </a:spcAft>
              <a:buSzPts val="1400"/>
              <a:buChar char="●"/>
            </a:pPr>
            <a:r>
              <a:rPr lang="en-GB"/>
              <a:t>After clearing the forest area, fires are ignited using slash-and-burn to put nutrients in the soil.</a:t>
            </a:r>
            <a:endParaRPr/>
          </a:p>
          <a:p>
            <a:pPr indent="-317500" lvl="0" marL="457200" rtl="0" algn="just">
              <a:lnSpc>
                <a:spcPct val="115000"/>
              </a:lnSpc>
              <a:spcBef>
                <a:spcPts val="0"/>
              </a:spcBef>
              <a:spcAft>
                <a:spcPts val="0"/>
              </a:spcAft>
              <a:buClr>
                <a:schemeClr val="dk1"/>
              </a:buClr>
              <a:buSzPts val="1400"/>
              <a:buChar char="●"/>
            </a:pPr>
            <a:r>
              <a:rPr lang="en-GB">
                <a:solidFill>
                  <a:schemeClr val="dk1"/>
                </a:solidFill>
              </a:rPr>
              <a:t>60% of the Amazon lies within Brazil, that means environmental laws fluctuate as the Brazilian economy.</a:t>
            </a:r>
            <a:endParaRPr/>
          </a:p>
          <a:p>
            <a:pPr indent="-317500" lvl="0" marL="457200" rtl="0" algn="just">
              <a:lnSpc>
                <a:spcPct val="115000"/>
              </a:lnSpc>
              <a:spcBef>
                <a:spcPts val="0"/>
              </a:spcBef>
              <a:spcAft>
                <a:spcPts val="0"/>
              </a:spcAft>
              <a:buSzPts val="1400"/>
              <a:buChar char="●"/>
            </a:pPr>
            <a:r>
              <a:rPr lang="en-GB"/>
              <a:t>Former President Lula in 2004  launched a plan to deal with deforestation.From 2004 to 2014 it was a massive success however in 2015 and 2016, Brazil had deep recession so rates rose again from 2015 .</a:t>
            </a:r>
            <a:endParaRPr/>
          </a:p>
          <a:p>
            <a:pPr indent="-317500" lvl="0" marL="457200" rtl="0" algn="just">
              <a:lnSpc>
                <a:spcPct val="115000"/>
              </a:lnSpc>
              <a:spcBef>
                <a:spcPts val="0"/>
              </a:spcBef>
              <a:spcAft>
                <a:spcPts val="0"/>
              </a:spcAft>
              <a:buSzPts val="1400"/>
              <a:buChar char="●"/>
            </a:pPr>
            <a:r>
              <a:rPr lang="en-GB"/>
              <a:t>Many people pointed to the weather, but as we look at the locations of fire it tends to be more motivated by economic pressures rather than climate condition.</a:t>
            </a:r>
            <a:endParaRPr/>
          </a:p>
          <a:p>
            <a:pPr indent="-317500" lvl="0" marL="457200" rtl="0" algn="just">
              <a:lnSpc>
                <a:spcPct val="115000"/>
              </a:lnSpc>
              <a:spcBef>
                <a:spcPts val="0"/>
              </a:spcBef>
              <a:spcAft>
                <a:spcPts val="0"/>
              </a:spcAft>
              <a:buSzPts val="1400"/>
              <a:buChar char="●"/>
            </a:pPr>
            <a:r>
              <a:rPr lang="en-GB"/>
              <a:t>An organized day of burning called “Fire Day” was scheduled on August 10th. IBAMA was tasked to stop deforestation fires in Amazon but the state </a:t>
            </a:r>
            <a:r>
              <a:rPr lang="en-GB"/>
              <a:t>police</a:t>
            </a:r>
            <a:r>
              <a:rPr lang="en-GB"/>
              <a:t> refused its support. So, the fire increased in </a:t>
            </a:r>
            <a:r>
              <a:rPr lang="en-GB"/>
              <a:t>the</a:t>
            </a:r>
            <a:r>
              <a:rPr lang="en-GB"/>
              <a:t> area and later in southern Amazon.</a:t>
            </a:r>
            <a:endParaRPr/>
          </a:p>
          <a:p>
            <a:pPr indent="457200" lvl="0" marL="6400800" rtl="0" algn="just">
              <a:lnSpc>
                <a:spcPct val="115000"/>
              </a:lnSpc>
              <a:spcBef>
                <a:spcPts val="1200"/>
              </a:spcBef>
              <a:spcAft>
                <a:spcPts val="1200"/>
              </a:spcAft>
              <a:buNone/>
            </a:pPr>
            <a:r>
              <a:rPr lang="en-GB"/>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Deforestation</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1200"/>
              </a:spcBef>
              <a:spcAft>
                <a:spcPts val="0"/>
              </a:spcAft>
              <a:buClr>
                <a:schemeClr val="dk1"/>
              </a:buClr>
              <a:buSzPts val="1800"/>
              <a:buChar char="●"/>
            </a:pPr>
            <a:r>
              <a:rPr lang="en-GB">
                <a:solidFill>
                  <a:schemeClr val="dk1"/>
                </a:solidFill>
                <a:highlight>
                  <a:srgbClr val="FFFFFF"/>
                </a:highlight>
              </a:rPr>
              <a:t>Deforestation is huge numbers of cutting down trees in the forest.</a:t>
            </a:r>
            <a:endParaRPr>
              <a:solidFill>
                <a:schemeClr val="dk1"/>
              </a:solidFill>
              <a:highlight>
                <a:srgbClr val="FFFFFF"/>
              </a:highlight>
            </a:endParaRPr>
          </a:p>
          <a:p>
            <a:pPr indent="-342900" lvl="0" marL="457200" rtl="0" algn="just">
              <a:spcBef>
                <a:spcPts val="0"/>
              </a:spcBef>
              <a:spcAft>
                <a:spcPts val="0"/>
              </a:spcAft>
              <a:buClr>
                <a:schemeClr val="dk1"/>
              </a:buClr>
              <a:buSzPts val="1800"/>
              <a:buChar char="●"/>
            </a:pPr>
            <a:r>
              <a:rPr lang="en-GB">
                <a:solidFill>
                  <a:schemeClr val="dk1"/>
                </a:solidFill>
                <a:highlight>
                  <a:srgbClr val="FFFFFF"/>
                </a:highlight>
              </a:rPr>
              <a:t>The main purpose of deforestation is to increase the land area for setting up new industries.</a:t>
            </a:r>
            <a:endParaRPr>
              <a:solidFill>
                <a:schemeClr val="dk1"/>
              </a:solidFill>
              <a:highlight>
                <a:srgbClr val="FFFFFF"/>
              </a:highlight>
            </a:endParaRPr>
          </a:p>
          <a:p>
            <a:pPr indent="-342900" lvl="0" marL="457200" rtl="0" algn="just">
              <a:spcBef>
                <a:spcPts val="0"/>
              </a:spcBef>
              <a:spcAft>
                <a:spcPts val="0"/>
              </a:spcAft>
              <a:buClr>
                <a:schemeClr val="dk1"/>
              </a:buClr>
              <a:buSzPts val="1800"/>
              <a:buChar char="●"/>
            </a:pPr>
            <a:r>
              <a:rPr lang="en-GB">
                <a:solidFill>
                  <a:schemeClr val="dk1"/>
                </a:solidFill>
                <a:highlight>
                  <a:srgbClr val="FFFFFF"/>
                </a:highlight>
              </a:rPr>
              <a:t>It has many harmful effects like soil erosion, landslides, floods, global warming, impact on the water cycle, major change to biodiversity etc.</a:t>
            </a:r>
            <a:endParaRPr>
              <a:solidFill>
                <a:schemeClr val="dk1"/>
              </a:solidFill>
              <a:highlight>
                <a:srgbClr val="FFFFFF"/>
              </a:highlight>
            </a:endParaRPr>
          </a:p>
          <a:p>
            <a:pPr indent="-342900" lvl="0" marL="457200" rtl="0" algn="just">
              <a:lnSpc>
                <a:spcPct val="115000"/>
              </a:lnSpc>
              <a:spcBef>
                <a:spcPts val="0"/>
              </a:spcBef>
              <a:spcAft>
                <a:spcPts val="0"/>
              </a:spcAft>
              <a:buClr>
                <a:schemeClr val="dk1"/>
              </a:buClr>
              <a:buSzPts val="1800"/>
              <a:buChar char="●"/>
            </a:pPr>
            <a:r>
              <a:rPr lang="en-GB">
                <a:solidFill>
                  <a:schemeClr val="dk1"/>
                </a:solidFill>
                <a:highlight>
                  <a:srgbClr val="FFFFFF"/>
                </a:highlight>
              </a:rPr>
              <a:t>Deforestation happens due to many reasons such as logging, mining , urbanization etc.</a:t>
            </a:r>
            <a:endParaRPr>
              <a:solidFill>
                <a:schemeClr val="dk1"/>
              </a:solidFill>
              <a:highlight>
                <a:srgbClr val="FFFFFF"/>
              </a:highlight>
            </a:endParaRPr>
          </a:p>
          <a:p>
            <a:pPr indent="-342900" lvl="0" marL="457200" rtl="0" algn="just">
              <a:lnSpc>
                <a:spcPct val="115000"/>
              </a:lnSpc>
              <a:spcBef>
                <a:spcPts val="0"/>
              </a:spcBef>
              <a:spcAft>
                <a:spcPts val="0"/>
              </a:spcAft>
              <a:buClr>
                <a:schemeClr val="dk1"/>
              </a:buClr>
              <a:buSzPts val="1800"/>
              <a:buChar char="●"/>
            </a:pPr>
            <a:r>
              <a:rPr lang="en-GB">
                <a:solidFill>
                  <a:srgbClr val="212529"/>
                </a:solidFill>
                <a:highlight>
                  <a:srgbClr val="FFFFFF"/>
                </a:highlight>
              </a:rPr>
              <a:t>Logging, or cutting down trees in a forest to harvest timber for wood, products or fuel, is a primary driver of deforestation.</a:t>
            </a:r>
            <a:endParaRPr>
              <a:solidFill>
                <a:srgbClr val="212529"/>
              </a:solidFill>
              <a:highlight>
                <a:srgbClr val="FFFFFF"/>
              </a:highlight>
            </a:endParaRPr>
          </a:p>
          <a:p>
            <a:pPr indent="-342900" lvl="0" marL="457200" rtl="0" algn="just">
              <a:lnSpc>
                <a:spcPct val="115000"/>
              </a:lnSpc>
              <a:spcBef>
                <a:spcPts val="0"/>
              </a:spcBef>
              <a:spcAft>
                <a:spcPts val="0"/>
              </a:spcAft>
              <a:buClr>
                <a:srgbClr val="212529"/>
              </a:buClr>
              <a:buSzPts val="1800"/>
              <a:buChar char="●"/>
            </a:pPr>
            <a:r>
              <a:rPr lang="en-GB">
                <a:solidFill>
                  <a:srgbClr val="212529"/>
                </a:solidFill>
                <a:highlight>
                  <a:srgbClr val="FFFFFF"/>
                </a:highlight>
              </a:rPr>
              <a:t>Mining causes deforestation as digging for coal, diamond or gold requires removal of large forest removal.</a:t>
            </a:r>
            <a:endParaRPr>
              <a:solidFill>
                <a:srgbClr val="212529"/>
              </a:solidFill>
              <a:highlight>
                <a:srgbClr val="FFFFFF"/>
              </a:highlight>
            </a:endParaRPr>
          </a:p>
          <a:p>
            <a:pPr indent="0" lvl="0" marL="457200" rtl="0" algn="just">
              <a:spcBef>
                <a:spcPts val="1200"/>
              </a:spcBef>
              <a:spcAft>
                <a:spcPts val="1200"/>
              </a:spcAft>
              <a:buNone/>
            </a:pPr>
            <a:r>
              <a:t/>
            </a:r>
            <a:endParaRPr>
              <a:solidFill>
                <a:schemeClr val="dk1"/>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ctrTitle"/>
          </p:nvPr>
        </p:nvSpPr>
        <p:spPr>
          <a:xfrm>
            <a:off x="311700" y="99950"/>
            <a:ext cx="8520600" cy="81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t>Effect of Forest fire on Animal life and on</a:t>
            </a:r>
            <a:r>
              <a:rPr lang="en-GB" sz="2700"/>
              <a:t> B</a:t>
            </a:r>
            <a:r>
              <a:rPr lang="en-GB" sz="2700"/>
              <a:t>iodiversity. </a:t>
            </a:r>
            <a:endParaRPr sz="2700"/>
          </a:p>
        </p:txBody>
      </p:sp>
      <p:sp>
        <p:nvSpPr>
          <p:cNvPr id="145" name="Google Shape;145;p26"/>
          <p:cNvSpPr txBox="1"/>
          <p:nvPr>
            <p:ph idx="1" type="subTitle"/>
          </p:nvPr>
        </p:nvSpPr>
        <p:spPr>
          <a:xfrm>
            <a:off x="311700" y="993775"/>
            <a:ext cx="8520600" cy="38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Amazon has more than 40000 plant species, 3000 plus freshwater fish species and 370 plus types of reptiles.</a:t>
            </a:r>
            <a:endParaRPr sz="1400">
              <a:solidFill>
                <a:srgbClr val="000000"/>
              </a:solidFill>
            </a:endParaRPr>
          </a:p>
          <a:p>
            <a:pPr indent="-317500" lvl="0" marL="457200" rtl="0" algn="l">
              <a:spcBef>
                <a:spcPts val="0"/>
              </a:spcBef>
              <a:spcAft>
                <a:spcPts val="0"/>
              </a:spcAft>
              <a:buClr>
                <a:srgbClr val="000000"/>
              </a:buClr>
              <a:buSzPts val="1400"/>
              <a:buAutoNum type="arabicParenR"/>
            </a:pPr>
            <a:r>
              <a:rPr lang="en-GB" sz="1400">
                <a:solidFill>
                  <a:srgbClr val="000000"/>
                </a:solidFill>
              </a:rPr>
              <a:t>On Animals:- According to WORLD WIDE LIFE one in ten known species on Earth resides in Amazon.There are certain types of forest that are habitat towards fire but amazon is not one of them.So each species has to suffer a lot of changes in their cycle due to such fires.</a:t>
            </a:r>
            <a:endParaRPr sz="1400">
              <a:solidFill>
                <a:srgbClr val="000000"/>
              </a:solidFill>
            </a:endParaRPr>
          </a:p>
          <a:p>
            <a:pPr indent="0" lvl="0" marL="457200" rtl="0" algn="l">
              <a:spcBef>
                <a:spcPts val="0"/>
              </a:spcBef>
              <a:spcAft>
                <a:spcPts val="0"/>
              </a:spcAft>
              <a:buNone/>
            </a:pPr>
            <a:r>
              <a:rPr lang="en-GB" sz="1800">
                <a:solidFill>
                  <a:srgbClr val="000000"/>
                </a:solidFill>
              </a:rPr>
              <a:t>-</a:t>
            </a:r>
            <a:r>
              <a:rPr lang="en-GB" sz="1400">
                <a:solidFill>
                  <a:srgbClr val="000000"/>
                </a:solidFill>
              </a:rPr>
              <a:t>  Result of this was Jaguars living their got extinct. If actions were not taken than might be possibility that with time more species got endangered.</a:t>
            </a:r>
            <a:endParaRPr sz="1400">
              <a:solidFill>
                <a:srgbClr val="000000"/>
              </a:solidFill>
            </a:endParaRPr>
          </a:p>
          <a:p>
            <a:pPr indent="0" lvl="0" marL="457200" rtl="0" algn="l">
              <a:spcBef>
                <a:spcPts val="0"/>
              </a:spcBef>
              <a:spcAft>
                <a:spcPts val="0"/>
              </a:spcAft>
              <a:buNone/>
            </a:pPr>
            <a:r>
              <a:rPr lang="en-GB" sz="1800">
                <a:solidFill>
                  <a:srgbClr val="000000"/>
                </a:solidFill>
              </a:rPr>
              <a:t>-</a:t>
            </a:r>
            <a:r>
              <a:rPr lang="en-GB" sz="1400">
                <a:solidFill>
                  <a:srgbClr val="000000"/>
                </a:solidFill>
              </a:rPr>
              <a:t>  Another species is Giant Otters and their might be possibilities that some species before they were discovered might loss their existence.</a:t>
            </a:r>
            <a:endParaRPr sz="1400">
              <a:solidFill>
                <a:srgbClr val="000000"/>
              </a:solidFill>
            </a:endParaRPr>
          </a:p>
          <a:p>
            <a:pPr indent="0" lvl="0" marL="457200" rtl="0" algn="l">
              <a:spcBef>
                <a:spcPts val="0"/>
              </a:spcBef>
              <a:spcAft>
                <a:spcPts val="0"/>
              </a:spcAft>
              <a:buNone/>
            </a:pPr>
            <a:r>
              <a:rPr lang="en-GB" sz="1800">
                <a:solidFill>
                  <a:srgbClr val="000000"/>
                </a:solidFill>
              </a:rPr>
              <a:t>- </a:t>
            </a:r>
            <a:r>
              <a:rPr lang="en-GB" sz="1400">
                <a:solidFill>
                  <a:srgbClr val="000000"/>
                </a:solidFill>
              </a:rPr>
              <a:t>Aquatic life also get disturbed when ashes of fire mixes with water it temperature get raised and some species cannot survive with this change. Also this alter oxygen level in water.</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AutoNum type="arabicParenR"/>
            </a:pPr>
            <a:r>
              <a:rPr lang="en-GB" sz="1400">
                <a:solidFill>
                  <a:srgbClr val="000000"/>
                </a:solidFill>
              </a:rPr>
              <a:t>On Ecosystem:-  Smoke fire can reduce photosynthesis by blocking the sun rays. Also after such huge or small fires but large in number takes place their is huge change in carbon and oxygen amount.</a:t>
            </a:r>
            <a:endParaRPr sz="1400">
              <a:solidFill>
                <a:srgbClr val="000000"/>
              </a:solidFill>
            </a:endParaRPr>
          </a:p>
          <a:p>
            <a:pPr indent="457200" lvl="0" marL="0" rtl="0" algn="l">
              <a:spcBef>
                <a:spcPts val="0"/>
              </a:spcBef>
              <a:spcAft>
                <a:spcPts val="0"/>
              </a:spcAft>
              <a:buNone/>
            </a:pPr>
            <a:r>
              <a:rPr lang="en-GB" sz="1800">
                <a:solidFill>
                  <a:srgbClr val="000000"/>
                </a:solidFill>
              </a:rPr>
              <a:t>- </a:t>
            </a:r>
            <a:r>
              <a:rPr lang="en-GB" sz="1400">
                <a:solidFill>
                  <a:srgbClr val="000000"/>
                </a:solidFill>
              </a:rPr>
              <a:t>Also it has impact on food chain. It also leads to change in fertility of soil or might destroy it.</a:t>
            </a:r>
            <a:endParaRPr sz="14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Prevention Of Forest Fire</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dk1"/>
              </a:buClr>
              <a:buSzPts val="1800"/>
              <a:buChar char="●"/>
            </a:pPr>
            <a:r>
              <a:rPr lang="en-GB">
                <a:solidFill>
                  <a:schemeClr val="dk1"/>
                </a:solidFill>
              </a:rPr>
              <a:t>Follow rules made by local government and stay alert</a:t>
            </a:r>
            <a:endParaRPr>
              <a:solidFill>
                <a:schemeClr val="dk1"/>
              </a:solidFill>
            </a:endParaRPr>
          </a:p>
          <a:p>
            <a:pPr indent="-342900" lvl="1" marL="914400" rtl="0" algn="l">
              <a:lnSpc>
                <a:spcPct val="90000"/>
              </a:lnSpc>
              <a:spcBef>
                <a:spcPts val="0"/>
              </a:spcBef>
              <a:spcAft>
                <a:spcPts val="0"/>
              </a:spcAft>
              <a:buClr>
                <a:schemeClr val="dk1"/>
              </a:buClr>
              <a:buSzPts val="1800"/>
              <a:buChar char="○"/>
            </a:pPr>
            <a:r>
              <a:rPr lang="en-GB" sz="1800">
                <a:solidFill>
                  <a:schemeClr val="dk1"/>
                </a:solidFill>
              </a:rPr>
              <a:t>Check weather before burning anything.</a:t>
            </a:r>
            <a:endParaRPr sz="1800">
              <a:solidFill>
                <a:schemeClr val="dk1"/>
              </a:solidFill>
            </a:endParaRPr>
          </a:p>
          <a:p>
            <a:pPr indent="-342900" lvl="1" marL="914400" rtl="0" algn="l">
              <a:lnSpc>
                <a:spcPct val="90000"/>
              </a:lnSpc>
              <a:spcBef>
                <a:spcPts val="0"/>
              </a:spcBef>
              <a:spcAft>
                <a:spcPts val="0"/>
              </a:spcAft>
              <a:buClr>
                <a:schemeClr val="dk1"/>
              </a:buClr>
              <a:buSzPts val="1800"/>
              <a:buChar char="○"/>
            </a:pPr>
            <a:r>
              <a:rPr lang="en-GB" sz="1800">
                <a:solidFill>
                  <a:schemeClr val="dk1"/>
                </a:solidFill>
              </a:rPr>
              <a:t>Check your state's most current fire danger rating system.</a:t>
            </a:r>
            <a:endParaRPr sz="1800">
              <a:solidFill>
                <a:schemeClr val="dk1"/>
              </a:solidFill>
            </a:endParaRPr>
          </a:p>
          <a:p>
            <a:pPr indent="-342900" lvl="1" marL="914400" rtl="0" algn="l">
              <a:lnSpc>
                <a:spcPct val="90000"/>
              </a:lnSpc>
              <a:spcBef>
                <a:spcPts val="0"/>
              </a:spcBef>
              <a:spcAft>
                <a:spcPts val="0"/>
              </a:spcAft>
              <a:buClr>
                <a:schemeClr val="dk1"/>
              </a:buClr>
              <a:buSzPts val="1800"/>
              <a:buChar char="○"/>
            </a:pPr>
            <a:r>
              <a:rPr lang="en-GB" sz="1800">
                <a:solidFill>
                  <a:schemeClr val="dk1"/>
                </a:solidFill>
              </a:rPr>
              <a:t>Choose the place for campfire carefully.</a:t>
            </a:r>
            <a:endParaRPr sz="1800">
              <a:solidFill>
                <a:schemeClr val="dk1"/>
              </a:solidFill>
            </a:endParaRPr>
          </a:p>
          <a:p>
            <a:pPr indent="-342900" lvl="1" marL="914400" rtl="0" algn="l">
              <a:lnSpc>
                <a:spcPct val="90000"/>
              </a:lnSpc>
              <a:spcBef>
                <a:spcPts val="0"/>
              </a:spcBef>
              <a:spcAft>
                <a:spcPts val="0"/>
              </a:spcAft>
              <a:buClr>
                <a:schemeClr val="dk1"/>
              </a:buClr>
              <a:buSzPts val="1800"/>
              <a:buChar char="○"/>
            </a:pPr>
            <a:r>
              <a:rPr lang="en-GB" sz="1800">
                <a:solidFill>
                  <a:schemeClr val="dk1"/>
                </a:solidFill>
              </a:rPr>
              <a:t>Burn anything in campfire after acquiring complete knowledge about that substance.</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lang="en-GB">
                <a:solidFill>
                  <a:schemeClr val="dk1"/>
                </a:solidFill>
              </a:rPr>
              <a:t>Maintain high diversity in species and limit the surface fuels.  </a:t>
            </a:r>
            <a:endParaRPr>
              <a:solidFill>
                <a:schemeClr val="dk1"/>
              </a:solidFill>
            </a:endParaRPr>
          </a:p>
          <a:p>
            <a:pPr indent="-342900" lvl="0" marL="457200" rtl="0" algn="l">
              <a:lnSpc>
                <a:spcPct val="90000"/>
              </a:lnSpc>
              <a:spcBef>
                <a:spcPts val="0"/>
              </a:spcBef>
              <a:spcAft>
                <a:spcPts val="0"/>
              </a:spcAft>
              <a:buClr>
                <a:schemeClr val="dk1"/>
              </a:buClr>
              <a:buSzPts val="1800"/>
              <a:buChar char="●"/>
            </a:pPr>
            <a:r>
              <a:rPr lang="en-GB">
                <a:solidFill>
                  <a:schemeClr val="dk1"/>
                </a:solidFill>
              </a:rPr>
              <a:t>Flame resistant materials should be used at regular intervals.</a:t>
            </a:r>
            <a:endParaRPr>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8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Brazil government did to stop Amazon forest fire?</a:t>
            </a:r>
            <a:endParaRPr/>
          </a:p>
        </p:txBody>
      </p:sp>
      <p:sp>
        <p:nvSpPr>
          <p:cNvPr id="157" name="Google Shape;157;p28"/>
          <p:cNvSpPr txBox="1"/>
          <p:nvPr>
            <p:ph idx="1" type="body"/>
          </p:nvPr>
        </p:nvSpPr>
        <p:spPr>
          <a:xfrm>
            <a:off x="311700" y="1307875"/>
            <a:ext cx="8520600" cy="34164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dk1"/>
              </a:buClr>
              <a:buSzPts val="1800"/>
              <a:buChar char="●"/>
            </a:pPr>
            <a:r>
              <a:rPr lang="en-GB">
                <a:solidFill>
                  <a:schemeClr val="dk1"/>
                </a:solidFill>
              </a:rPr>
              <a:t>President, Jair Bolsonaro blamed  non-governmental organizations for Amazon forest fire.</a:t>
            </a:r>
            <a:endParaRPr>
              <a:solidFill>
                <a:schemeClr val="dk1"/>
              </a:solidFill>
            </a:endParaRPr>
          </a:p>
          <a:p>
            <a:pPr indent="-342900" lvl="0" marL="457200" rtl="0" algn="l">
              <a:lnSpc>
                <a:spcPct val="90000"/>
              </a:lnSpc>
              <a:spcBef>
                <a:spcPts val="0"/>
              </a:spcBef>
              <a:spcAft>
                <a:spcPts val="0"/>
              </a:spcAft>
              <a:buClr>
                <a:schemeClr val="dk1"/>
              </a:buClr>
              <a:buSzPts val="1800"/>
              <a:buChar char="●"/>
            </a:pPr>
            <a:r>
              <a:rPr lang="en-GB">
                <a:solidFill>
                  <a:schemeClr val="dk1"/>
                </a:solidFill>
              </a:rPr>
              <a:t>He appointed a team to investigated Amazon fire.</a:t>
            </a:r>
            <a:endParaRPr>
              <a:solidFill>
                <a:schemeClr val="dk1"/>
              </a:solidFill>
            </a:endParaRPr>
          </a:p>
          <a:p>
            <a:pPr indent="-342900" lvl="0" marL="457200" rtl="0" algn="l">
              <a:lnSpc>
                <a:spcPct val="90000"/>
              </a:lnSpc>
              <a:spcBef>
                <a:spcPts val="0"/>
              </a:spcBef>
              <a:spcAft>
                <a:spcPts val="0"/>
              </a:spcAft>
              <a:buClr>
                <a:schemeClr val="dk1"/>
              </a:buClr>
              <a:buSzPts val="1800"/>
              <a:buChar char="●"/>
            </a:pPr>
            <a:r>
              <a:rPr lang="en-GB">
                <a:solidFill>
                  <a:schemeClr val="dk1"/>
                </a:solidFill>
              </a:rPr>
              <a:t>Brazil government claimed that they didn’t have sufficient resources to fight against fire.</a:t>
            </a:r>
            <a:endParaRPr>
              <a:solidFill>
                <a:schemeClr val="dk1"/>
              </a:solidFill>
            </a:endParaRPr>
          </a:p>
          <a:p>
            <a:pPr indent="-342900" lvl="0" marL="457200" rtl="0" algn="l">
              <a:lnSpc>
                <a:spcPct val="90000"/>
              </a:lnSpc>
              <a:spcBef>
                <a:spcPts val="0"/>
              </a:spcBef>
              <a:spcAft>
                <a:spcPts val="0"/>
              </a:spcAft>
              <a:buClr>
                <a:schemeClr val="dk1"/>
              </a:buClr>
              <a:buSzPts val="1800"/>
              <a:buChar char="●"/>
            </a:pPr>
            <a:r>
              <a:rPr lang="en-GB">
                <a:solidFill>
                  <a:schemeClr val="dk1"/>
                </a:solidFill>
              </a:rPr>
              <a:t>After a lot of pressure from the world he deployed the military to battle against fire on August 24.</a:t>
            </a:r>
            <a:endParaRPr>
              <a:solidFill>
                <a:schemeClr val="dk1"/>
              </a:solidFill>
            </a:endParaRPr>
          </a:p>
          <a:p>
            <a:pPr indent="-342900" lvl="0" marL="457200" rtl="0" algn="l">
              <a:lnSpc>
                <a:spcPct val="90000"/>
              </a:lnSpc>
              <a:spcBef>
                <a:spcPts val="0"/>
              </a:spcBef>
              <a:spcAft>
                <a:spcPts val="0"/>
              </a:spcAft>
              <a:buClr>
                <a:schemeClr val="dk1"/>
              </a:buClr>
              <a:buSzPts val="1800"/>
              <a:buChar char="●"/>
            </a:pPr>
            <a:r>
              <a:rPr lang="en-GB">
                <a:solidFill>
                  <a:schemeClr val="dk1"/>
                </a:solidFill>
              </a:rPr>
              <a:t>According to Paulo Barroso, it was a complex operation, and more than 10,400 firefighters were spread  across 55 lakh square kilometers in Amazon.</a:t>
            </a:r>
            <a:endParaRPr>
              <a:solidFill>
                <a:schemeClr val="dk1"/>
              </a:solidFill>
            </a:endParaRPr>
          </a:p>
          <a:p>
            <a:pPr indent="0" lvl="0" marL="0" rtl="0" algn="l">
              <a:lnSpc>
                <a:spcPct val="90000"/>
              </a:lnSpc>
              <a:spcBef>
                <a:spcPts val="1000"/>
              </a:spcBef>
              <a:spcAft>
                <a:spcPts val="0"/>
              </a:spcAft>
              <a:buNone/>
            </a:pPr>
            <a:r>
              <a:t/>
            </a:r>
            <a:endParaRPr sz="1400">
              <a:solidFill>
                <a:schemeClr val="dk1"/>
              </a:solidFill>
            </a:endParaRPr>
          </a:p>
          <a:p>
            <a:pPr indent="0" lvl="0" marL="0" rtl="0" algn="l">
              <a:spcBef>
                <a:spcPts val="0"/>
              </a:spcBef>
              <a:spcAft>
                <a:spcPts val="16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Climate change and Amazon forest fire...</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GB">
                <a:solidFill>
                  <a:srgbClr val="000000"/>
                </a:solidFill>
              </a:rPr>
              <a:t>Climate change is a factor not a cause for the devastating Amazon forest fire.</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Amazon rainforest are nearing a tipping point, when triggered will convert the rainforest into Savannah. </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The process is called Dieback and it will take about 30 to 50 years.</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Climate change intensifies Amazon fires, turning it into carbon source from carbon sink.</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As a result it will increase pace of global warming, damage Amazon tree species richness and thus harming biodiversity of that region. </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Effects of Politics…	</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GB">
                <a:solidFill>
                  <a:srgbClr val="000000"/>
                </a:solidFill>
              </a:rPr>
              <a:t>Brazilian Govt. have vision of Building country’s interior</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The Explicative thing is there are 80% more flame in 2019 compare to 2018</a:t>
            </a:r>
            <a:endParaRPr>
              <a:solidFill>
                <a:srgbClr val="000000"/>
              </a:solidFill>
            </a:endParaRPr>
          </a:p>
          <a:p>
            <a:pPr indent="-317500" lvl="1" marL="914400" rtl="0" algn="l">
              <a:spcBef>
                <a:spcPts val="0"/>
              </a:spcBef>
              <a:spcAft>
                <a:spcPts val="0"/>
              </a:spcAft>
              <a:buClr>
                <a:srgbClr val="000000"/>
              </a:buClr>
              <a:buSzPts val="1400"/>
              <a:buChar char="○"/>
            </a:pPr>
            <a:r>
              <a:rPr lang="en-GB">
                <a:solidFill>
                  <a:srgbClr val="000000"/>
                </a:solidFill>
              </a:rPr>
              <a:t>Jair Bolsonaro, President of Brazil Govt. Decided Some </a:t>
            </a:r>
            <a:r>
              <a:rPr lang="en-GB">
                <a:solidFill>
                  <a:srgbClr val="000000"/>
                </a:solidFill>
              </a:rPr>
              <a:t>arrangements</a:t>
            </a:r>
            <a:r>
              <a:rPr lang="en-GB">
                <a:solidFill>
                  <a:srgbClr val="000000"/>
                </a:solidFill>
              </a:rPr>
              <a:t> like</a:t>
            </a:r>
            <a:endParaRPr>
              <a:solidFill>
                <a:srgbClr val="000000"/>
              </a:solidFill>
            </a:endParaRPr>
          </a:p>
          <a:p>
            <a:pPr indent="-317500" lvl="2" marL="1371600" rtl="0" algn="l">
              <a:spcBef>
                <a:spcPts val="0"/>
              </a:spcBef>
              <a:spcAft>
                <a:spcPts val="0"/>
              </a:spcAft>
              <a:buClr>
                <a:srgbClr val="000000"/>
              </a:buClr>
              <a:buSzPts val="1400"/>
              <a:buChar char="■"/>
            </a:pPr>
            <a:r>
              <a:rPr lang="en-GB">
                <a:solidFill>
                  <a:srgbClr val="000000"/>
                </a:solidFill>
              </a:rPr>
              <a:t>Support </a:t>
            </a:r>
            <a:r>
              <a:rPr lang="en-GB">
                <a:solidFill>
                  <a:srgbClr val="000000"/>
                </a:solidFill>
              </a:rPr>
              <a:t>agribusiness</a:t>
            </a:r>
            <a:endParaRPr>
              <a:solidFill>
                <a:srgbClr val="000000"/>
              </a:solidFill>
            </a:endParaRPr>
          </a:p>
          <a:p>
            <a:pPr indent="-317500" lvl="2" marL="1371600" rtl="0" algn="l">
              <a:spcBef>
                <a:spcPts val="0"/>
              </a:spcBef>
              <a:spcAft>
                <a:spcPts val="0"/>
              </a:spcAft>
              <a:buClr>
                <a:srgbClr val="000000"/>
              </a:buClr>
              <a:buSzPts val="1400"/>
              <a:buChar char="■"/>
            </a:pPr>
            <a:r>
              <a:rPr lang="en-GB">
                <a:solidFill>
                  <a:srgbClr val="000000"/>
                </a:solidFill>
              </a:rPr>
              <a:t>Take the territory of indigenous tribes</a:t>
            </a:r>
            <a:endParaRPr>
              <a:solidFill>
                <a:srgbClr val="000000"/>
              </a:solidFill>
            </a:endParaRPr>
          </a:p>
          <a:p>
            <a:pPr indent="-317500" lvl="2" marL="1371600" rtl="0" algn="l">
              <a:spcBef>
                <a:spcPts val="0"/>
              </a:spcBef>
              <a:spcAft>
                <a:spcPts val="0"/>
              </a:spcAft>
              <a:buClr>
                <a:srgbClr val="000000"/>
              </a:buClr>
              <a:buSzPts val="1400"/>
              <a:buChar char="■"/>
            </a:pPr>
            <a:r>
              <a:rPr lang="en-GB">
                <a:solidFill>
                  <a:srgbClr val="000000"/>
                </a:solidFill>
              </a:rPr>
              <a:t>Stops funding to the Brazilian Natural office</a:t>
            </a:r>
            <a:endParaRPr>
              <a:solidFill>
                <a:srgbClr val="000000"/>
              </a:solidFill>
            </a:endParaRPr>
          </a:p>
          <a:p>
            <a:pPr indent="-317500" lvl="2" marL="1371600" rtl="0" algn="l">
              <a:spcBef>
                <a:spcPts val="0"/>
              </a:spcBef>
              <a:spcAft>
                <a:spcPts val="0"/>
              </a:spcAft>
              <a:buClr>
                <a:srgbClr val="000000"/>
              </a:buClr>
              <a:buSzPts val="1400"/>
              <a:buChar char="■"/>
            </a:pPr>
            <a:r>
              <a:rPr lang="en-GB">
                <a:solidFill>
                  <a:srgbClr val="000000"/>
                </a:solidFill>
              </a:rPr>
              <a:t>Enormous amount of consuming wood from forest in August 2019</a:t>
            </a:r>
            <a:endParaRPr>
              <a:solidFill>
                <a:srgbClr val="000000"/>
              </a:solidFill>
            </a:endParaRPr>
          </a:p>
          <a:p>
            <a:pPr indent="-317500" lvl="2" marL="1371600" rtl="0" algn="l">
              <a:spcBef>
                <a:spcPts val="0"/>
              </a:spcBef>
              <a:spcAft>
                <a:spcPts val="0"/>
              </a:spcAft>
              <a:buClr>
                <a:srgbClr val="000000"/>
              </a:buClr>
              <a:buSzPts val="1400"/>
              <a:buChar char="■"/>
            </a:pPr>
            <a:r>
              <a:rPr lang="en-GB">
                <a:solidFill>
                  <a:srgbClr val="000000"/>
                </a:solidFill>
              </a:rPr>
              <a:t>Create Atomic and Hydroelectric force in Amazon basin</a:t>
            </a:r>
            <a:endParaRPr>
              <a:solidFill>
                <a:srgbClr val="000000"/>
              </a:solidFill>
            </a:endParaRPr>
          </a:p>
          <a:p>
            <a:pPr indent="0" lvl="0" marL="0" rtl="0" algn="l">
              <a:spcBef>
                <a:spcPts val="1600"/>
              </a:spcBef>
              <a:spcAft>
                <a:spcPts val="1600"/>
              </a:spcAft>
              <a:buNone/>
            </a:pPr>
            <a:r>
              <a:rPr lang="en-GB">
                <a:solidFill>
                  <a:srgbClr val="000000"/>
                </a:solidFill>
              </a:rPr>
              <a:t>    	… Using this fund for country’s development  </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Amazon fire fault of President Jair Bolsonaro?</a:t>
            </a:r>
            <a:endParaRPr/>
          </a:p>
        </p:txBody>
      </p:sp>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1200"/>
              </a:spcBef>
              <a:spcAft>
                <a:spcPts val="0"/>
              </a:spcAft>
              <a:buClr>
                <a:schemeClr val="dk1"/>
              </a:buClr>
              <a:buSzPts val="1600"/>
              <a:buChar char="●"/>
            </a:pPr>
            <a:r>
              <a:rPr lang="en-GB" sz="1600">
                <a:solidFill>
                  <a:schemeClr val="dk1"/>
                </a:solidFill>
                <a:highlight>
                  <a:srgbClr val="FFFFFF"/>
                </a:highlight>
              </a:rPr>
              <a:t>It was found out that the Brazilian President and their environmental minister Ricardo Salles haven't tried to stop the fire but have encouraged it for their profit.</a:t>
            </a:r>
            <a:endParaRPr sz="1600">
              <a:solidFill>
                <a:schemeClr val="dk1"/>
              </a:solidFill>
              <a:highlight>
                <a:srgbClr val="FFFFFF"/>
              </a:highlight>
            </a:endParaRPr>
          </a:p>
          <a:p>
            <a:pPr indent="-342900" lvl="0" marL="457200" rtl="0" algn="just">
              <a:lnSpc>
                <a:spcPct val="115000"/>
              </a:lnSpc>
              <a:spcBef>
                <a:spcPts val="0"/>
              </a:spcBef>
              <a:spcAft>
                <a:spcPts val="0"/>
              </a:spcAft>
              <a:buClr>
                <a:schemeClr val="dk1"/>
              </a:buClr>
              <a:buSzPts val="1800"/>
              <a:buChar char="●"/>
            </a:pPr>
            <a:r>
              <a:rPr lang="en-GB" sz="1600">
                <a:solidFill>
                  <a:schemeClr val="dk1"/>
                </a:solidFill>
                <a:highlight>
                  <a:srgbClr val="FFFFFF"/>
                </a:highlight>
              </a:rPr>
              <a:t>In 2018 the number of fires increased by 77%.</a:t>
            </a:r>
            <a:endParaRPr sz="1600">
              <a:solidFill>
                <a:schemeClr val="dk1"/>
              </a:solidFill>
              <a:highlight>
                <a:srgbClr val="FFFFFF"/>
              </a:highlight>
            </a:endParaRPr>
          </a:p>
          <a:p>
            <a:pPr indent="-342900" lvl="0" marL="457200" rtl="0" algn="just">
              <a:lnSpc>
                <a:spcPct val="115000"/>
              </a:lnSpc>
              <a:spcBef>
                <a:spcPts val="0"/>
              </a:spcBef>
              <a:spcAft>
                <a:spcPts val="0"/>
              </a:spcAft>
              <a:buClr>
                <a:schemeClr val="dk1"/>
              </a:buClr>
              <a:buSzPts val="1800"/>
              <a:buChar char="●"/>
            </a:pPr>
            <a:r>
              <a:rPr lang="en-GB" sz="1600">
                <a:solidFill>
                  <a:schemeClr val="dk1"/>
                </a:solidFill>
                <a:highlight>
                  <a:srgbClr val="FFFFFF"/>
                </a:highlight>
              </a:rPr>
              <a:t>Deforestation was found to be an affirmative goal of Bolsonaro</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GB" sz="1600">
                <a:solidFill>
                  <a:srgbClr val="121212"/>
                </a:solidFill>
                <a:highlight>
                  <a:srgbClr val="FEF9F5"/>
                </a:highlight>
              </a:rPr>
              <a:t>Bolsonaro and Salles view deforestation as such a pressing priority that they openly despise anyone who seeks to impede it.</a:t>
            </a:r>
            <a:endParaRPr sz="1600">
              <a:solidFill>
                <a:srgbClr val="121212"/>
              </a:solidFill>
              <a:highlight>
                <a:srgbClr val="FEF9F5"/>
              </a:highlight>
            </a:endParaRPr>
          </a:p>
          <a:p>
            <a:pPr indent="-330200" lvl="0" marL="457200" rtl="0" algn="just">
              <a:lnSpc>
                <a:spcPct val="115000"/>
              </a:lnSpc>
              <a:spcBef>
                <a:spcPts val="0"/>
              </a:spcBef>
              <a:spcAft>
                <a:spcPts val="0"/>
              </a:spcAft>
              <a:buClr>
                <a:srgbClr val="121212"/>
              </a:buClr>
              <a:buSzPts val="1600"/>
              <a:buChar char="●"/>
            </a:pPr>
            <a:r>
              <a:rPr lang="en-GB" sz="1600">
                <a:solidFill>
                  <a:srgbClr val="121212"/>
                </a:solidFill>
                <a:highlight>
                  <a:srgbClr val="FEF9F5"/>
                </a:highlight>
              </a:rPr>
              <a:t>As the New York Times put it “The destruction of the Amazon in Brazil has increased rapidly since the nation’s new far-right president took over and his government scaled back efforts to fight illegal logging, ranching and mining.”</a:t>
            </a:r>
            <a:endParaRPr sz="1600">
              <a:solidFill>
                <a:srgbClr val="121212"/>
              </a:solidFill>
              <a:highlight>
                <a:srgbClr val="FEF9F5"/>
              </a:highlight>
            </a:endParaRPr>
          </a:p>
          <a:p>
            <a:pPr indent="-330200" lvl="0" marL="457200" rtl="0" algn="just">
              <a:lnSpc>
                <a:spcPct val="115000"/>
              </a:lnSpc>
              <a:spcBef>
                <a:spcPts val="0"/>
              </a:spcBef>
              <a:spcAft>
                <a:spcPts val="0"/>
              </a:spcAft>
              <a:buClr>
                <a:srgbClr val="121212"/>
              </a:buClr>
              <a:buSzPts val="1600"/>
              <a:buChar char="●"/>
            </a:pPr>
            <a:r>
              <a:rPr lang="en-GB" sz="1600">
                <a:solidFill>
                  <a:srgbClr val="121212"/>
                </a:solidFill>
                <a:highlight>
                  <a:srgbClr val="FEF9F5"/>
                </a:highlight>
              </a:rPr>
              <a:t>Identifying</a:t>
            </a:r>
            <a:r>
              <a:rPr lang="en-GB" sz="1600">
                <a:solidFill>
                  <a:srgbClr val="121212"/>
                </a:solidFill>
                <a:highlight>
                  <a:srgbClr val="FEF9F5"/>
                </a:highlight>
              </a:rPr>
              <a:t> the culprit is necessary but not sufficient to reduce environmental disaster.It is </a:t>
            </a:r>
            <a:r>
              <a:rPr lang="en-GB" sz="1600">
                <a:solidFill>
                  <a:srgbClr val="121212"/>
                </a:solidFill>
                <a:highlight>
                  <a:srgbClr val="FEF9F5"/>
                </a:highlight>
              </a:rPr>
              <a:t>responsibility</a:t>
            </a:r>
            <a:r>
              <a:rPr lang="en-GB" sz="1600">
                <a:solidFill>
                  <a:srgbClr val="121212"/>
                </a:solidFill>
                <a:highlight>
                  <a:srgbClr val="FEF9F5"/>
                </a:highlight>
              </a:rPr>
              <a:t> of entire humanity to do so.</a:t>
            </a:r>
            <a:endParaRPr sz="1600">
              <a:solidFill>
                <a:srgbClr val="121212"/>
              </a:solidFill>
              <a:highlight>
                <a:srgbClr val="FEF9F5"/>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252500" y="163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Members Of Group 13</a:t>
            </a:r>
            <a:endParaRPr/>
          </a:p>
        </p:txBody>
      </p:sp>
      <p:sp>
        <p:nvSpPr>
          <p:cNvPr id="62" name="Google Shape;62;p14"/>
          <p:cNvSpPr txBox="1"/>
          <p:nvPr>
            <p:ph idx="1" type="body"/>
          </p:nvPr>
        </p:nvSpPr>
        <p:spPr>
          <a:xfrm>
            <a:off x="252500" y="789825"/>
            <a:ext cx="3936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GB">
                <a:solidFill>
                  <a:srgbClr val="000000"/>
                </a:solidFill>
              </a:rPr>
              <a:t>Patel Utsav 201801148</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Rughani Akshar 201801149</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Katrodiya Parth 201801150</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Chavda Dhruv 201801151</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Doshi Mihir 201801152</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Patel </a:t>
            </a:r>
            <a:r>
              <a:rPr lang="en-GB">
                <a:solidFill>
                  <a:srgbClr val="000000"/>
                </a:solidFill>
              </a:rPr>
              <a:t>Kiran Kumar</a:t>
            </a:r>
            <a:r>
              <a:rPr lang="en-GB">
                <a:solidFill>
                  <a:srgbClr val="000000"/>
                </a:solidFill>
              </a:rPr>
              <a:t> 201801153</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Rajani Harsh 201801154</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Mehta Soham 201801155</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Ramoliya Himanshu 201801156</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Thakarar Keval</a:t>
            </a:r>
            <a:r>
              <a:rPr lang="en-GB">
                <a:solidFill>
                  <a:srgbClr val="000000"/>
                </a:solidFill>
              </a:rPr>
              <a:t> </a:t>
            </a:r>
            <a:r>
              <a:rPr lang="en-GB">
                <a:solidFill>
                  <a:srgbClr val="000000"/>
                </a:solidFill>
              </a:rPr>
              <a:t>201801157</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Nakarani Hemang 201801158</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Joshi Dikshen 201801159</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Trivedi Daksh 201801160</a:t>
            </a:r>
            <a:endParaRPr>
              <a:solidFill>
                <a:srgbClr val="000000"/>
              </a:solidFill>
            </a:endParaRPr>
          </a:p>
        </p:txBody>
      </p:sp>
      <p:sp>
        <p:nvSpPr>
          <p:cNvPr id="63" name="Google Shape;63;p14"/>
          <p:cNvSpPr txBox="1"/>
          <p:nvPr/>
        </p:nvSpPr>
        <p:spPr>
          <a:xfrm>
            <a:off x="4677250" y="873275"/>
            <a:ext cx="3833700" cy="366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Verma Palak 201801161</a:t>
            </a:r>
            <a:endParaRPr sz="1800"/>
          </a:p>
          <a:p>
            <a:pPr indent="-342900" lvl="0" marL="457200" rtl="0" algn="l">
              <a:spcBef>
                <a:spcPts val="0"/>
              </a:spcBef>
              <a:spcAft>
                <a:spcPts val="0"/>
              </a:spcAft>
              <a:buSzPts val="1800"/>
              <a:buChar char="●"/>
            </a:pPr>
            <a:r>
              <a:rPr lang="en-GB" sz="1800"/>
              <a:t>Bhavsar Raj 201801437</a:t>
            </a:r>
            <a:endParaRPr sz="1800"/>
          </a:p>
          <a:p>
            <a:pPr indent="-342900" lvl="0" marL="457200" rtl="0" algn="l">
              <a:spcBef>
                <a:spcPts val="0"/>
              </a:spcBef>
              <a:spcAft>
                <a:spcPts val="0"/>
              </a:spcAft>
              <a:buSzPts val="1800"/>
              <a:buChar char="●"/>
            </a:pPr>
            <a:r>
              <a:rPr lang="en-GB" sz="1800"/>
              <a:t>Chaudhary Hiren 201801438</a:t>
            </a:r>
            <a:endParaRPr sz="1800"/>
          </a:p>
          <a:p>
            <a:pPr indent="-342900" lvl="0" marL="457200" rtl="0" algn="l">
              <a:spcBef>
                <a:spcPts val="0"/>
              </a:spcBef>
              <a:spcAft>
                <a:spcPts val="0"/>
              </a:spcAft>
              <a:buSzPts val="1800"/>
              <a:buChar char="●"/>
            </a:pPr>
            <a:r>
              <a:rPr lang="en-GB" sz="1800"/>
              <a:t>Dave Naman 201801439</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222525" y="155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Determining Fire Hotspots in the Southern Amazon </a:t>
            </a:r>
            <a:r>
              <a:rPr lang="en-GB" sz="2300"/>
              <a:t>Rainforest</a:t>
            </a:r>
            <a:endParaRPr sz="2300"/>
          </a:p>
        </p:txBody>
      </p:sp>
      <p:sp>
        <p:nvSpPr>
          <p:cNvPr id="181" name="Google Shape;181;p32"/>
          <p:cNvSpPr txBox="1"/>
          <p:nvPr>
            <p:ph idx="1" type="body"/>
          </p:nvPr>
        </p:nvSpPr>
        <p:spPr>
          <a:xfrm>
            <a:off x="311700" y="77992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GB" sz="1400">
                <a:solidFill>
                  <a:srgbClr val="000000"/>
                </a:solidFill>
              </a:rPr>
              <a:t>Through satellite image processing</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Deriving the Fire Potential Index per pixel and showing the results.</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Using GEE we’ve received GeoTiff images of MODIS-NDVI and TRMM values of the region.</a:t>
            </a:r>
            <a:endParaRPr sz="1400">
              <a:solidFill>
                <a:srgbClr val="000000"/>
              </a:solidFill>
            </a:endParaRPr>
          </a:p>
          <a:p>
            <a:pPr indent="-317500" lvl="1" marL="914400" rtl="0" algn="l">
              <a:spcBef>
                <a:spcPts val="0"/>
              </a:spcBef>
              <a:spcAft>
                <a:spcPts val="0"/>
              </a:spcAft>
              <a:buClr>
                <a:srgbClr val="000000"/>
              </a:buClr>
              <a:buSzPts val="1400"/>
              <a:buChar char="○"/>
            </a:pPr>
            <a:r>
              <a:rPr lang="en-GB">
                <a:solidFill>
                  <a:srgbClr val="000000"/>
                </a:solidFill>
              </a:rPr>
              <a:t>MODIS-NDVI gives us greenness hence the Live Ratio (LR) or the Dead Fuel Ratio</a:t>
            </a:r>
            <a:endParaRPr>
              <a:solidFill>
                <a:srgbClr val="000000"/>
              </a:solidFill>
            </a:endParaRPr>
          </a:p>
          <a:p>
            <a:pPr indent="-317500" lvl="1" marL="914400" rtl="0" algn="l">
              <a:spcBef>
                <a:spcPts val="0"/>
              </a:spcBef>
              <a:spcAft>
                <a:spcPts val="0"/>
              </a:spcAft>
              <a:buClr>
                <a:srgbClr val="000000"/>
              </a:buClr>
              <a:buSzPts val="1400"/>
              <a:buChar char="○"/>
            </a:pPr>
            <a:r>
              <a:rPr lang="en-GB">
                <a:solidFill>
                  <a:srgbClr val="000000"/>
                </a:solidFill>
              </a:rPr>
              <a:t>TRMM gives 100-h precipitation hence the moisture ratio (MR) (equations are given below)</a:t>
            </a:r>
            <a:endParaRPr>
              <a:solidFill>
                <a:srgbClr val="000000"/>
              </a:solidFill>
            </a:endParaRPr>
          </a:p>
          <a:p>
            <a:pPr indent="0" lvl="0" marL="914400" rtl="0" algn="l">
              <a:spcBef>
                <a:spcPts val="1600"/>
              </a:spcBef>
              <a:spcAft>
                <a:spcPts val="1600"/>
              </a:spcAft>
              <a:buNone/>
            </a:pPr>
            <a:r>
              <a:t/>
            </a:r>
            <a:endParaRPr sz="1400">
              <a:solidFill>
                <a:srgbClr val="000000"/>
              </a:solidFill>
            </a:endParaRPr>
          </a:p>
        </p:txBody>
      </p:sp>
      <p:pic>
        <p:nvPicPr>
          <p:cNvPr id="182" name="Google Shape;182;p32"/>
          <p:cNvPicPr preferRelativeResize="0"/>
          <p:nvPr/>
        </p:nvPicPr>
        <p:blipFill>
          <a:blip r:embed="rId3">
            <a:alphaModFix/>
          </a:blip>
          <a:stretch>
            <a:fillRect/>
          </a:stretch>
        </p:blipFill>
        <p:spPr>
          <a:xfrm>
            <a:off x="430350" y="2454200"/>
            <a:ext cx="8520599" cy="2328671"/>
          </a:xfrm>
          <a:prstGeom prst="rect">
            <a:avLst/>
          </a:prstGeom>
          <a:noFill/>
          <a:ln>
            <a:noFill/>
          </a:ln>
        </p:spPr>
      </p:pic>
      <p:pic>
        <p:nvPicPr>
          <p:cNvPr id="183" name="Google Shape;183;p32"/>
          <p:cNvPicPr preferRelativeResize="0"/>
          <p:nvPr/>
        </p:nvPicPr>
        <p:blipFill>
          <a:blip r:embed="rId4">
            <a:alphaModFix/>
          </a:blip>
          <a:stretch>
            <a:fillRect/>
          </a:stretch>
        </p:blipFill>
        <p:spPr>
          <a:xfrm>
            <a:off x="430350" y="4722102"/>
            <a:ext cx="3324900" cy="432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189" name="Google Shape;189;p33"/>
          <p:cNvPicPr preferRelativeResize="0"/>
          <p:nvPr/>
        </p:nvPicPr>
        <p:blipFill>
          <a:blip r:embed="rId3">
            <a:alphaModFix/>
          </a:blip>
          <a:stretch>
            <a:fillRect/>
          </a:stretch>
        </p:blipFill>
        <p:spPr>
          <a:xfrm>
            <a:off x="150575" y="1414712"/>
            <a:ext cx="4156049" cy="2314075"/>
          </a:xfrm>
          <a:prstGeom prst="rect">
            <a:avLst/>
          </a:prstGeom>
          <a:noFill/>
          <a:ln>
            <a:noFill/>
          </a:ln>
        </p:spPr>
      </p:pic>
      <p:pic>
        <p:nvPicPr>
          <p:cNvPr id="190" name="Google Shape;190;p33"/>
          <p:cNvPicPr preferRelativeResize="0"/>
          <p:nvPr/>
        </p:nvPicPr>
        <p:blipFill rotWithShape="1">
          <a:blip r:embed="rId4">
            <a:alphaModFix/>
          </a:blip>
          <a:srcRect b="0" l="7633" r="8113" t="5060"/>
          <a:stretch/>
        </p:blipFill>
        <p:spPr>
          <a:xfrm>
            <a:off x="4306625" y="1230890"/>
            <a:ext cx="4837375" cy="2681685"/>
          </a:xfrm>
          <a:prstGeom prst="rect">
            <a:avLst/>
          </a:prstGeom>
          <a:noFill/>
          <a:ln>
            <a:noFill/>
          </a:ln>
        </p:spPr>
      </p:pic>
      <p:sp>
        <p:nvSpPr>
          <p:cNvPr id="191" name="Google Shape;191;p33"/>
          <p:cNvSpPr txBox="1"/>
          <p:nvPr/>
        </p:nvSpPr>
        <p:spPr>
          <a:xfrm>
            <a:off x="935750" y="3836550"/>
            <a:ext cx="258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FPI images in the summer</a:t>
            </a:r>
            <a:endParaRPr/>
          </a:p>
        </p:txBody>
      </p:sp>
      <p:sp>
        <p:nvSpPr>
          <p:cNvPr id="192" name="Google Shape;192;p33"/>
          <p:cNvSpPr txBox="1"/>
          <p:nvPr/>
        </p:nvSpPr>
        <p:spPr>
          <a:xfrm>
            <a:off x="5821250" y="3836550"/>
            <a:ext cx="180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FPI values’ graph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34"/>
          <p:cNvPicPr preferRelativeResize="0"/>
          <p:nvPr/>
        </p:nvPicPr>
        <p:blipFill>
          <a:blip r:embed="rId3">
            <a:alphaModFix/>
          </a:blip>
          <a:stretch>
            <a:fillRect/>
          </a:stretch>
        </p:blipFill>
        <p:spPr>
          <a:xfrm>
            <a:off x="436750" y="1420519"/>
            <a:ext cx="4135250" cy="2302450"/>
          </a:xfrm>
          <a:prstGeom prst="rect">
            <a:avLst/>
          </a:prstGeom>
          <a:noFill/>
          <a:ln>
            <a:noFill/>
          </a:ln>
        </p:spPr>
      </p:pic>
      <p:pic>
        <p:nvPicPr>
          <p:cNvPr id="198" name="Google Shape;198;p34"/>
          <p:cNvPicPr preferRelativeResize="0"/>
          <p:nvPr/>
        </p:nvPicPr>
        <p:blipFill>
          <a:blip r:embed="rId4">
            <a:alphaModFix/>
          </a:blip>
          <a:stretch>
            <a:fillRect/>
          </a:stretch>
        </p:blipFill>
        <p:spPr>
          <a:xfrm>
            <a:off x="5184725" y="1616875"/>
            <a:ext cx="3429949" cy="1909750"/>
          </a:xfrm>
          <a:prstGeom prst="rect">
            <a:avLst/>
          </a:prstGeom>
          <a:noFill/>
          <a:ln>
            <a:noFill/>
          </a:ln>
        </p:spPr>
      </p:pic>
      <p:sp>
        <p:nvSpPr>
          <p:cNvPr id="199" name="Google Shape;199;p34"/>
          <p:cNvSpPr txBox="1"/>
          <p:nvPr/>
        </p:nvSpPr>
        <p:spPr>
          <a:xfrm>
            <a:off x="935750" y="3836550"/>
            <a:ext cx="258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LR </a:t>
            </a:r>
            <a:r>
              <a:rPr lang="en-GB"/>
              <a:t>images in the summer</a:t>
            </a:r>
            <a:endParaRPr/>
          </a:p>
        </p:txBody>
      </p:sp>
      <p:sp>
        <p:nvSpPr>
          <p:cNvPr id="200" name="Google Shape;200;p34"/>
          <p:cNvSpPr txBox="1"/>
          <p:nvPr/>
        </p:nvSpPr>
        <p:spPr>
          <a:xfrm>
            <a:off x="5606850" y="3904625"/>
            <a:ext cx="258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MR</a:t>
            </a:r>
            <a:r>
              <a:rPr lang="en-GB"/>
              <a:t> images in the summer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nvSpPr>
        <p:spPr>
          <a:xfrm>
            <a:off x="126475" y="168650"/>
            <a:ext cx="8797200" cy="48765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333333"/>
              </a:buClr>
              <a:buSzPts val="1400"/>
              <a:buChar char="●"/>
            </a:pPr>
            <a:r>
              <a:rPr lang="en-GB">
                <a:solidFill>
                  <a:srgbClr val="333333"/>
                </a:solidFill>
              </a:rPr>
              <a:t>In FPI.gif we can clearly see that in August-September days there are more fire hotspots than any other days.</a:t>
            </a:r>
            <a:endParaRPr>
              <a:solidFill>
                <a:srgbClr val="333333"/>
              </a:solidFill>
            </a:endParaRPr>
          </a:p>
          <a:p>
            <a:pPr indent="-317500" lvl="0" marL="457200" rtl="0" algn="just">
              <a:lnSpc>
                <a:spcPct val="115000"/>
              </a:lnSpc>
              <a:spcBef>
                <a:spcPts val="0"/>
              </a:spcBef>
              <a:spcAft>
                <a:spcPts val="0"/>
              </a:spcAft>
              <a:buClr>
                <a:srgbClr val="333333"/>
              </a:buClr>
              <a:buSzPts val="1400"/>
              <a:buChar char="●"/>
            </a:pPr>
            <a:r>
              <a:rPr lang="en-GB">
                <a:solidFill>
                  <a:srgbClr val="333333"/>
                </a:solidFill>
              </a:rPr>
              <a:t>We can clearly see that the areas where the forest fire happened are amongst these fire hotspots.</a:t>
            </a:r>
            <a:endParaRPr>
              <a:solidFill>
                <a:srgbClr val="333333"/>
              </a:solidFill>
            </a:endParaRPr>
          </a:p>
          <a:p>
            <a:pPr indent="-317500" lvl="0" marL="457200" rtl="0" algn="just">
              <a:lnSpc>
                <a:spcPct val="115000"/>
              </a:lnSpc>
              <a:spcBef>
                <a:spcPts val="0"/>
              </a:spcBef>
              <a:spcAft>
                <a:spcPts val="0"/>
              </a:spcAft>
              <a:buClr>
                <a:srgbClr val="333333"/>
              </a:buClr>
              <a:buSzPts val="1400"/>
              <a:buChar char="●"/>
            </a:pPr>
            <a:r>
              <a:rPr lang="en-GB">
                <a:solidFill>
                  <a:srgbClr val="333333"/>
                </a:solidFill>
              </a:rPr>
              <a:t>These fire hotspots are increased in the areas where illegal deforestation happens in the areas of northern Bolivia ,south Amazonia state in Brazil and the actual south Amazon rainforest.</a:t>
            </a:r>
            <a:endParaRPr>
              <a:solidFill>
                <a:srgbClr val="333333"/>
              </a:solidFill>
            </a:endParaRPr>
          </a:p>
          <a:p>
            <a:pPr indent="-317500" lvl="0" marL="457200" rtl="0" algn="just">
              <a:lnSpc>
                <a:spcPct val="115000"/>
              </a:lnSpc>
              <a:spcBef>
                <a:spcPts val="0"/>
              </a:spcBef>
              <a:spcAft>
                <a:spcPts val="0"/>
              </a:spcAft>
              <a:buClr>
                <a:srgbClr val="333333"/>
              </a:buClr>
              <a:buSzPts val="1400"/>
              <a:buChar char="●"/>
            </a:pPr>
            <a:r>
              <a:rPr lang="en-GB">
                <a:solidFill>
                  <a:srgbClr val="333333"/>
                </a:solidFill>
              </a:rPr>
              <a:t>In the beginning of October (or late September), we can clearly see that the fire hotspots are reduced. Because the rainfall starts at the same time. Hence the MR is increased by a very large value because of having rainforest. It implies that 1 – MR is close to zero hence the FPI vanishes to nearly 0. The other reason can be given as by increasing rain, the dead fuel values decreases as greenery increases hence LR increases and 1 – LR decreases hence the FPI is lowered further.</a:t>
            </a:r>
            <a:endParaRPr>
              <a:solidFill>
                <a:srgbClr val="333333"/>
              </a:solidFill>
            </a:endParaRPr>
          </a:p>
          <a:p>
            <a:pPr indent="-317500" lvl="0" marL="457200" rtl="0" algn="just">
              <a:lnSpc>
                <a:spcPct val="115000"/>
              </a:lnSpc>
              <a:spcBef>
                <a:spcPts val="0"/>
              </a:spcBef>
              <a:spcAft>
                <a:spcPts val="0"/>
              </a:spcAft>
              <a:buClr>
                <a:srgbClr val="333333"/>
              </a:buClr>
              <a:buSzPts val="1400"/>
              <a:buChar char="●"/>
            </a:pPr>
            <a:r>
              <a:rPr lang="en-GB">
                <a:solidFill>
                  <a:srgbClr val="333333"/>
                </a:solidFill>
              </a:rPr>
              <a:t>We took the average FPI across the region and it came out to be 44.2% or 0.442 which is very close to the actual vulnerability index of the region (around 0.401). And it is in the region of all the vulnerability indices which are varying from 0.400 to 0.460. So the answers are precisely defining the actual event that is the Amazon forest fire.</a:t>
            </a:r>
            <a:endParaRPr>
              <a:solidFill>
                <a:srgbClr val="333333"/>
              </a:solidFill>
            </a:endParaRPr>
          </a:p>
          <a:p>
            <a:pPr indent="0" lvl="0" marL="457200" rtl="0" algn="just">
              <a:lnSpc>
                <a:spcPct val="115000"/>
              </a:lnSpc>
              <a:spcBef>
                <a:spcPts val="800"/>
              </a:spcBef>
              <a:spcAft>
                <a:spcPts val="0"/>
              </a:spcAft>
              <a:buNone/>
            </a:pPr>
            <a:r>
              <a:t/>
            </a:r>
            <a:endParaRPr>
              <a:solidFill>
                <a:srgbClr val="333333"/>
              </a:solidFill>
            </a:endParaRPr>
          </a:p>
          <a:p>
            <a:pPr indent="0" lvl="0" marL="0" rtl="0" algn="l">
              <a:spcBef>
                <a:spcPts val="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6"/>
          <p:cNvSpPr txBox="1"/>
          <p:nvPr/>
        </p:nvSpPr>
        <p:spPr>
          <a:xfrm>
            <a:off x="236825" y="162825"/>
            <a:ext cx="8762400" cy="4891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333333"/>
              </a:buClr>
              <a:buSzPts val="1400"/>
              <a:buChar char="●"/>
            </a:pPr>
            <a:r>
              <a:rPr lang="en-GB">
                <a:solidFill>
                  <a:srgbClr val="333333"/>
                </a:solidFill>
              </a:rPr>
              <a:t>The Amazon forest fire occurred in August, 2019 is not the worst case where the highest forest fires were reported. The worst year is around 2007-08.</a:t>
            </a:r>
            <a:endParaRPr>
              <a:solidFill>
                <a:srgbClr val="333333"/>
              </a:solidFill>
            </a:endParaRPr>
          </a:p>
          <a:p>
            <a:pPr indent="-317500" lvl="0" marL="457200" rtl="0" algn="just">
              <a:lnSpc>
                <a:spcPct val="115000"/>
              </a:lnSpc>
              <a:spcBef>
                <a:spcPts val="0"/>
              </a:spcBef>
              <a:spcAft>
                <a:spcPts val="0"/>
              </a:spcAft>
              <a:buClr>
                <a:srgbClr val="333333"/>
              </a:buClr>
              <a:buSzPts val="1400"/>
              <a:buChar char="●"/>
            </a:pPr>
            <a:r>
              <a:rPr lang="en-GB">
                <a:solidFill>
                  <a:srgbClr val="333333"/>
                </a:solidFill>
              </a:rPr>
              <a:t>Thereafter the forest fire reports were controlled till 2016-17. But now they are increasing rapidly which is why it's been a terrific concern all across the world.</a:t>
            </a:r>
            <a:endParaRPr>
              <a:solidFill>
                <a:srgbClr val="333333"/>
              </a:solidFill>
            </a:endParaRPr>
          </a:p>
          <a:p>
            <a:pPr indent="-317500" lvl="0" marL="457200" rtl="0" algn="just">
              <a:lnSpc>
                <a:spcPct val="115000"/>
              </a:lnSpc>
              <a:spcBef>
                <a:spcPts val="0"/>
              </a:spcBef>
              <a:spcAft>
                <a:spcPts val="0"/>
              </a:spcAft>
              <a:buClr>
                <a:srgbClr val="333333"/>
              </a:buClr>
              <a:buSzPts val="1400"/>
              <a:buChar char="●"/>
            </a:pPr>
            <a:r>
              <a:rPr lang="en-GB">
                <a:solidFill>
                  <a:srgbClr val="333333"/>
                </a:solidFill>
              </a:rPr>
              <a:t>The causes for such alarming forest fires are nothing but man made illegal deforestation(Huge impact upon LR-Live Ratio) and global warming which causes irregularity in annual rainfall thus it has a huge impact upon the MR-Moisture Ratio.</a:t>
            </a:r>
            <a:endParaRPr>
              <a:solidFill>
                <a:srgbClr val="33333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Conclusion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38"/>
          <p:cNvPicPr preferRelativeResize="0"/>
          <p:nvPr/>
        </p:nvPicPr>
        <p:blipFill>
          <a:blip r:embed="rId3">
            <a:alphaModFix/>
          </a:blip>
          <a:stretch>
            <a:fillRect/>
          </a:stretch>
        </p:blipFill>
        <p:spPr>
          <a:xfrm>
            <a:off x="162550" y="67100"/>
            <a:ext cx="2173975" cy="2337950"/>
          </a:xfrm>
          <a:prstGeom prst="rect">
            <a:avLst/>
          </a:prstGeom>
          <a:noFill/>
          <a:ln>
            <a:noFill/>
          </a:ln>
        </p:spPr>
      </p:pic>
      <p:pic>
        <p:nvPicPr>
          <p:cNvPr id="221" name="Google Shape;221;p38"/>
          <p:cNvPicPr preferRelativeResize="0"/>
          <p:nvPr/>
        </p:nvPicPr>
        <p:blipFill>
          <a:blip r:embed="rId4">
            <a:alphaModFix/>
          </a:blip>
          <a:stretch>
            <a:fillRect/>
          </a:stretch>
        </p:blipFill>
        <p:spPr>
          <a:xfrm>
            <a:off x="5379475" y="2989000"/>
            <a:ext cx="3486676" cy="1961250"/>
          </a:xfrm>
          <a:prstGeom prst="rect">
            <a:avLst/>
          </a:prstGeom>
          <a:noFill/>
          <a:ln>
            <a:noFill/>
          </a:ln>
        </p:spPr>
      </p:pic>
      <p:sp>
        <p:nvSpPr>
          <p:cNvPr id="222" name="Google Shape;222;p38"/>
          <p:cNvSpPr/>
          <p:nvPr/>
        </p:nvSpPr>
        <p:spPr>
          <a:xfrm>
            <a:off x="3051550" y="270400"/>
            <a:ext cx="5814600" cy="1616100"/>
          </a:xfrm>
          <a:prstGeom prst="wedgeRoundRectCallout">
            <a:avLst>
              <a:gd fmla="val -63636" name="adj1"/>
              <a:gd fmla="val -1037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Burning forest will </a:t>
            </a:r>
            <a:r>
              <a:rPr lang="en-GB"/>
              <a:t>disturb</a:t>
            </a:r>
            <a:r>
              <a:rPr lang="en-GB"/>
              <a:t> </a:t>
            </a:r>
            <a:r>
              <a:rPr lang="en-GB"/>
              <a:t>nature's</a:t>
            </a:r>
            <a:r>
              <a:rPr lang="en-GB"/>
              <a:t> </a:t>
            </a:r>
            <a:r>
              <a:rPr lang="en-GB"/>
              <a:t>balance and lead human race to dead end.So we shouldn’t use natural resources limitlessly. we should use them for development but in limit as it’s our duty to give our future generation a better life.</a:t>
            </a:r>
            <a:endParaRPr/>
          </a:p>
        </p:txBody>
      </p:sp>
      <p:sp>
        <p:nvSpPr>
          <p:cNvPr id="223" name="Google Shape;223;p38"/>
          <p:cNvSpPr/>
          <p:nvPr/>
        </p:nvSpPr>
        <p:spPr>
          <a:xfrm>
            <a:off x="378150" y="2989000"/>
            <a:ext cx="4503000" cy="1520400"/>
          </a:xfrm>
          <a:prstGeom prst="wedgeRoundRectCallout">
            <a:avLst>
              <a:gd fmla="val 64578" name="adj1"/>
              <a:gd fmla="val -1052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“Glad the hole isn’t at our end”--</a:t>
            </a:r>
            <a:r>
              <a:rPr lang="en-GB"/>
              <a:t>This thought is our biggest mistake.</a:t>
            </a:r>
            <a:r>
              <a:rPr lang="en-GB"/>
              <a:t> Imagine the hole in the boat as forest fire.Most of the time the fires are not taken up </a:t>
            </a:r>
            <a:r>
              <a:rPr lang="en-GB"/>
              <a:t>seriously worldwide thinking the hole isn’t at our 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Forest Fire</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chemeClr val="dk1"/>
              </a:buClr>
              <a:buSzPts val="1800"/>
              <a:buChar char="●"/>
            </a:pPr>
            <a:r>
              <a:rPr lang="en-GB">
                <a:solidFill>
                  <a:schemeClr val="dk1"/>
                </a:solidFill>
              </a:rPr>
              <a:t>Forest fire is an uncontrolled fire which wipes away large fields and land areas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Forest fire causes nature imbalance and endangers biodiversity by reducing the abundance of fauna and flora.</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There are many factors that decides how fire spreads and how intense it will be.They include weather,fuel and topography</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922525"/>
            <a:ext cx="8520600" cy="34164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Clr>
                <a:schemeClr val="dk1"/>
              </a:buClr>
              <a:buSzPts val="1800"/>
              <a:buChar char="●"/>
            </a:pPr>
            <a:r>
              <a:rPr lang="en-GB">
                <a:solidFill>
                  <a:schemeClr val="dk1"/>
                </a:solidFill>
              </a:rPr>
              <a:t>The</a:t>
            </a:r>
            <a:r>
              <a:rPr lang="en-GB">
                <a:solidFill>
                  <a:schemeClr val="dk1"/>
                </a:solidFill>
              </a:rPr>
              <a:t>re are many trends according to different regions but many of them are most common.</a:t>
            </a:r>
            <a:endParaRPr>
              <a:solidFill>
                <a:schemeClr val="dk1"/>
              </a:solidFill>
            </a:endParaRPr>
          </a:p>
          <a:p>
            <a:pPr indent="0" lvl="0" marL="457200" rtl="0" algn="l">
              <a:lnSpc>
                <a:spcPct val="100000"/>
              </a:lnSpc>
              <a:spcBef>
                <a:spcPts val="0"/>
              </a:spcBef>
              <a:spcAft>
                <a:spcPts val="0"/>
              </a:spcAft>
              <a:buNone/>
            </a:pPr>
            <a:r>
              <a:rPr lang="en-GB">
                <a:solidFill>
                  <a:schemeClr val="dk1"/>
                </a:solidFill>
              </a:rPr>
              <a:t> </a:t>
            </a:r>
            <a:r>
              <a:rPr lang="en-GB">
                <a:solidFill>
                  <a:schemeClr val="dk1"/>
                </a:solidFill>
              </a:rPr>
              <a:t>• </a:t>
            </a:r>
            <a:r>
              <a:rPr lang="en-GB">
                <a:solidFill>
                  <a:schemeClr val="dk1"/>
                </a:solidFill>
              </a:rPr>
              <a:t>There are more fires.</a:t>
            </a:r>
            <a:endParaRPr>
              <a:solidFill>
                <a:schemeClr val="dk1"/>
              </a:solidFill>
            </a:endParaRPr>
          </a:p>
          <a:p>
            <a:pPr indent="0" lvl="0" marL="457200" rtl="0" algn="l">
              <a:lnSpc>
                <a:spcPct val="100000"/>
              </a:lnSpc>
              <a:spcBef>
                <a:spcPts val="0"/>
              </a:spcBef>
              <a:spcAft>
                <a:spcPts val="0"/>
              </a:spcAft>
              <a:buNone/>
            </a:pPr>
            <a:r>
              <a:rPr lang="en-GB">
                <a:solidFill>
                  <a:schemeClr val="dk1"/>
                </a:solidFill>
              </a:rPr>
              <a:t> •Those fires are larger.</a:t>
            </a:r>
            <a:endParaRPr>
              <a:solidFill>
                <a:schemeClr val="dk1"/>
              </a:solidFill>
            </a:endParaRPr>
          </a:p>
          <a:p>
            <a:pPr indent="0" lvl="0" marL="457200" rtl="0" algn="l">
              <a:lnSpc>
                <a:spcPct val="100000"/>
              </a:lnSpc>
              <a:spcBef>
                <a:spcPts val="0"/>
              </a:spcBef>
              <a:spcAft>
                <a:spcPts val="0"/>
              </a:spcAft>
              <a:buNone/>
            </a:pPr>
            <a:r>
              <a:rPr lang="en-GB">
                <a:solidFill>
                  <a:schemeClr val="dk1"/>
                </a:solidFill>
              </a:rPr>
              <a:t> •The same area keeps burning.</a:t>
            </a:r>
            <a:endParaRPr>
              <a:solidFill>
                <a:schemeClr val="dk1"/>
              </a:solidFill>
            </a:endParaRPr>
          </a:p>
          <a:p>
            <a:pPr indent="0" lvl="0" marL="457200" rtl="0" algn="l">
              <a:lnSpc>
                <a:spcPct val="100000"/>
              </a:lnSpc>
              <a:spcBef>
                <a:spcPts val="0"/>
              </a:spcBef>
              <a:spcAft>
                <a:spcPts val="0"/>
              </a:spcAft>
              <a:buNone/>
            </a:pPr>
            <a:r>
              <a:rPr lang="en-GB">
                <a:solidFill>
                  <a:schemeClr val="dk1"/>
                </a:solidFill>
              </a:rPr>
              <a:t> •Recent fires are burning more coniferous forests than other types of        landscape</a:t>
            </a:r>
            <a:endParaRPr>
              <a:solidFill>
                <a:schemeClr val="dk1"/>
              </a:solidFill>
            </a:endParaRPr>
          </a:p>
          <a:p>
            <a:pPr indent="0" lvl="0" marL="0" rtl="0" algn="just">
              <a:lnSpc>
                <a:spcPct val="100000"/>
              </a:lnSpc>
              <a:spcBef>
                <a:spcPts val="0"/>
              </a:spcBef>
              <a:spcAft>
                <a:spcPts val="0"/>
              </a:spcAft>
              <a:buNone/>
            </a:pPr>
            <a:r>
              <a:t/>
            </a:r>
            <a:endParaRPr sz="1200">
              <a:solidFill>
                <a:schemeClr val="dk1"/>
              </a:solidFill>
            </a:endParaRPr>
          </a:p>
        </p:txBody>
      </p:sp>
      <p:sp>
        <p:nvSpPr>
          <p:cNvPr id="75" name="Google Shape;75;p16"/>
          <p:cNvSpPr txBox="1"/>
          <p:nvPr>
            <p:ph type="title"/>
          </p:nvPr>
        </p:nvSpPr>
        <p:spPr>
          <a:xfrm>
            <a:off x="311700" y="147400"/>
            <a:ext cx="8520600" cy="572700"/>
          </a:xfrm>
          <a:prstGeom prst="rect">
            <a:avLst/>
          </a:prstGeom>
        </p:spPr>
        <p:txBody>
          <a:bodyPr anchorCtr="0" anchor="t" bIns="91425" lIns="91425" spcFirstLastPara="1" rIns="91425" wrap="square" tIns="91425">
            <a:noAutofit/>
          </a:bodyPr>
          <a:lstStyle/>
          <a:p>
            <a:pPr indent="0" lvl="0" marL="0" marR="38100" rtl="0" algn="l">
              <a:lnSpc>
                <a:spcPct val="115000"/>
              </a:lnSpc>
              <a:spcBef>
                <a:spcPts val="1500"/>
              </a:spcBef>
              <a:spcAft>
                <a:spcPts val="1500"/>
              </a:spcAft>
              <a:buNone/>
            </a:pPr>
            <a:r>
              <a:rPr lang="en-GB"/>
              <a:t>Trends Of Forest Fire In The World</a:t>
            </a:r>
            <a:endParaRPr/>
          </a:p>
        </p:txBody>
      </p:sp>
      <p:pic>
        <p:nvPicPr>
          <p:cNvPr id="76" name="Google Shape;76;p16"/>
          <p:cNvPicPr preferRelativeResize="0"/>
          <p:nvPr/>
        </p:nvPicPr>
        <p:blipFill>
          <a:blip r:embed="rId3">
            <a:alphaModFix/>
          </a:blip>
          <a:stretch>
            <a:fillRect/>
          </a:stretch>
        </p:blipFill>
        <p:spPr>
          <a:xfrm>
            <a:off x="3666925" y="2736750"/>
            <a:ext cx="4181400" cy="210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History of fires in Amazon forests</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GB">
                <a:solidFill>
                  <a:srgbClr val="000000"/>
                </a:solidFill>
              </a:rPr>
              <a:t>Forests of Amazon shows no trace of Natural fires as it turns out the beings of this habitat cannot survive such fires.</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The Amazonians used controlled fires to clear the areas for agriculture which were quite different from those of today’s as they used to leave the trees standing. Those fires were less intense and frequent that would not spread in uncontrolled manner.</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But those fires over the years made the rainforests more fire prone today.</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Forest Fires</a:t>
            </a:r>
            <a:endParaRPr/>
          </a:p>
        </p:txBody>
      </p:sp>
      <p:sp>
        <p:nvSpPr>
          <p:cNvPr id="88" name="Google Shape;88;p18"/>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600">
                <a:solidFill>
                  <a:srgbClr val="000000"/>
                </a:solidFill>
              </a:rPr>
              <a:t>We can divide Forest Fire into main 5 types </a:t>
            </a:r>
            <a:endParaRPr i="1" sz="1600">
              <a:solidFill>
                <a:srgbClr val="000000"/>
              </a:solidFill>
            </a:endParaRPr>
          </a:p>
          <a:p>
            <a:pPr indent="-317500" lvl="0" marL="457200" rtl="0" algn="l">
              <a:spcBef>
                <a:spcPts val="1600"/>
              </a:spcBef>
              <a:spcAft>
                <a:spcPts val="0"/>
              </a:spcAft>
              <a:buSzPts val="1400"/>
              <a:buAutoNum type="arabicPeriod"/>
            </a:pPr>
            <a:r>
              <a:rPr b="1" lang="en-GB" sz="1400">
                <a:solidFill>
                  <a:srgbClr val="000000"/>
                </a:solidFill>
              </a:rPr>
              <a:t>Surface Fire :</a:t>
            </a:r>
            <a:r>
              <a:rPr lang="en-GB" sz="1400"/>
              <a:t> </a:t>
            </a:r>
            <a:r>
              <a:rPr lang="en-GB" sz="1400">
                <a:solidFill>
                  <a:schemeClr val="dk1"/>
                </a:solidFill>
              </a:rPr>
              <a:t>A fire that is primarily along the surface and is spreading through the forest floor is known as Surface fire.This contains leaves that have fallen down and grass.</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GB" sz="1400">
                <a:solidFill>
                  <a:schemeClr val="dk1"/>
                </a:solidFill>
              </a:rPr>
              <a:t>Underground Fire :</a:t>
            </a:r>
            <a:r>
              <a:rPr lang="en-GB" sz="1400">
                <a:solidFill>
                  <a:schemeClr val="dk1"/>
                </a:solidFill>
              </a:rPr>
              <a:t> The fires of low intensity, consuming the organic matter beneath and the surface litter of the forest floor are sub-grouped as underground fire.</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GB" sz="1400">
                <a:solidFill>
                  <a:schemeClr val="dk1"/>
                </a:solidFill>
              </a:rPr>
              <a:t>Ground Fire : </a:t>
            </a:r>
            <a:r>
              <a:rPr lang="en-GB" sz="1400">
                <a:solidFill>
                  <a:schemeClr val="dk1"/>
                </a:solidFill>
              </a:rPr>
              <a:t>These fires are fires in the subsurface organic fuels. There is no clear distinction between underground and ground fires. It is possible that sometimes underground may get converted into ground fire due to an increase in burning content.</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GB" sz="1400">
                <a:solidFill>
                  <a:schemeClr val="dk1"/>
                </a:solidFill>
              </a:rPr>
              <a:t>Crown Fire :</a:t>
            </a:r>
            <a:r>
              <a:rPr lang="en-GB" sz="1400">
                <a:solidFill>
                  <a:schemeClr val="dk1"/>
                </a:solidFill>
              </a:rPr>
              <a:t> A crown fire is one in which the crown of trees and shrubs burn, often sustained by a surface fire. A crown fire is particularly very dangerous as it can burn furiously.</a:t>
            </a:r>
            <a:endParaRPr sz="1400">
              <a:solidFill>
                <a:schemeClr val="dk1"/>
              </a:solidFill>
            </a:endParaRPr>
          </a:p>
          <a:p>
            <a:pPr indent="-317500" lvl="0" marL="457200" rtl="0" algn="l">
              <a:spcBef>
                <a:spcPts val="0"/>
              </a:spcBef>
              <a:spcAft>
                <a:spcPts val="0"/>
              </a:spcAft>
              <a:buClr>
                <a:schemeClr val="dk1"/>
              </a:buClr>
              <a:buSzPts val="1400"/>
              <a:buAutoNum type="arabicPeriod"/>
            </a:pPr>
            <a:r>
              <a:rPr b="1" lang="en-GB" sz="1400">
                <a:solidFill>
                  <a:schemeClr val="dk1"/>
                </a:solidFill>
              </a:rPr>
              <a:t>Firestorms :</a:t>
            </a:r>
            <a:r>
              <a:rPr lang="en-GB" sz="1400">
                <a:solidFill>
                  <a:schemeClr val="dk1"/>
                </a:solidFill>
              </a:rPr>
              <a:t> Among all the forest fires,this spread very quickly, which is an intense fire over a large area. As the fire burns, heat rises and air rushes in, causing the fire to grow.</a:t>
            </a:r>
            <a:endParaRPr sz="1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492825" y="66575"/>
            <a:ext cx="3695750" cy="2105725"/>
          </a:xfrm>
          <a:prstGeom prst="rect">
            <a:avLst/>
          </a:prstGeom>
          <a:noFill/>
          <a:ln>
            <a:noFill/>
          </a:ln>
        </p:spPr>
      </p:pic>
      <p:sp>
        <p:nvSpPr>
          <p:cNvPr id="94" name="Google Shape;94;p19"/>
          <p:cNvSpPr txBox="1"/>
          <p:nvPr/>
        </p:nvSpPr>
        <p:spPr>
          <a:xfrm>
            <a:off x="571500" y="2231550"/>
            <a:ext cx="33228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Surface Fire</a:t>
            </a:r>
            <a:endParaRPr/>
          </a:p>
        </p:txBody>
      </p:sp>
      <p:pic>
        <p:nvPicPr>
          <p:cNvPr id="95" name="Google Shape;95;p19"/>
          <p:cNvPicPr preferRelativeResize="0"/>
          <p:nvPr/>
        </p:nvPicPr>
        <p:blipFill>
          <a:blip r:embed="rId4">
            <a:alphaModFix/>
          </a:blip>
          <a:stretch>
            <a:fillRect/>
          </a:stretch>
        </p:blipFill>
        <p:spPr>
          <a:xfrm>
            <a:off x="5427401" y="66575"/>
            <a:ext cx="3391624" cy="2105725"/>
          </a:xfrm>
          <a:prstGeom prst="rect">
            <a:avLst/>
          </a:prstGeom>
          <a:noFill/>
          <a:ln>
            <a:noFill/>
          </a:ln>
        </p:spPr>
      </p:pic>
      <p:sp>
        <p:nvSpPr>
          <p:cNvPr id="96" name="Google Shape;96;p19"/>
          <p:cNvSpPr txBox="1"/>
          <p:nvPr/>
        </p:nvSpPr>
        <p:spPr>
          <a:xfrm>
            <a:off x="5427388" y="2172300"/>
            <a:ext cx="2738400" cy="3774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GB"/>
              <a:t>               Ground Fire</a:t>
            </a:r>
            <a:endParaRPr/>
          </a:p>
        </p:txBody>
      </p:sp>
      <p:pic>
        <p:nvPicPr>
          <p:cNvPr id="97" name="Google Shape;97;p19"/>
          <p:cNvPicPr preferRelativeResize="0"/>
          <p:nvPr/>
        </p:nvPicPr>
        <p:blipFill>
          <a:blip r:embed="rId5">
            <a:alphaModFix/>
          </a:blip>
          <a:stretch>
            <a:fillRect/>
          </a:stretch>
        </p:blipFill>
        <p:spPr>
          <a:xfrm>
            <a:off x="492825" y="2942075"/>
            <a:ext cx="2565300" cy="1794400"/>
          </a:xfrm>
          <a:prstGeom prst="rect">
            <a:avLst/>
          </a:prstGeom>
          <a:noFill/>
          <a:ln>
            <a:noFill/>
          </a:ln>
        </p:spPr>
      </p:pic>
      <p:pic>
        <p:nvPicPr>
          <p:cNvPr id="98" name="Google Shape;98;p19"/>
          <p:cNvPicPr preferRelativeResize="0"/>
          <p:nvPr/>
        </p:nvPicPr>
        <p:blipFill>
          <a:blip r:embed="rId6">
            <a:alphaModFix/>
          </a:blip>
          <a:stretch>
            <a:fillRect/>
          </a:stretch>
        </p:blipFill>
        <p:spPr>
          <a:xfrm>
            <a:off x="6085875" y="2942075"/>
            <a:ext cx="2772774" cy="1794400"/>
          </a:xfrm>
          <a:prstGeom prst="rect">
            <a:avLst/>
          </a:prstGeom>
          <a:noFill/>
          <a:ln>
            <a:noFill/>
          </a:ln>
        </p:spPr>
      </p:pic>
      <p:sp>
        <p:nvSpPr>
          <p:cNvPr id="99" name="Google Shape;99;p19"/>
          <p:cNvSpPr txBox="1"/>
          <p:nvPr/>
        </p:nvSpPr>
        <p:spPr>
          <a:xfrm>
            <a:off x="346288" y="4736475"/>
            <a:ext cx="26496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Crown Fire</a:t>
            </a:r>
            <a:endParaRPr/>
          </a:p>
        </p:txBody>
      </p:sp>
      <p:sp>
        <p:nvSpPr>
          <p:cNvPr id="100" name="Google Shape;100;p19"/>
          <p:cNvSpPr txBox="1"/>
          <p:nvPr/>
        </p:nvSpPr>
        <p:spPr>
          <a:xfrm>
            <a:off x="6407250" y="4659075"/>
            <a:ext cx="28623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          Firestorm</a:t>
            </a:r>
            <a:endParaRPr/>
          </a:p>
        </p:txBody>
      </p:sp>
      <p:sp>
        <p:nvSpPr>
          <p:cNvPr id="101" name="Google Shape;101;p19"/>
          <p:cNvSpPr txBox="1"/>
          <p:nvPr/>
        </p:nvSpPr>
        <p:spPr>
          <a:xfrm>
            <a:off x="3742050" y="4720125"/>
            <a:ext cx="1767600" cy="1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Underground Fire</a:t>
            </a:r>
            <a:endParaRPr/>
          </a:p>
        </p:txBody>
      </p:sp>
      <p:pic>
        <p:nvPicPr>
          <p:cNvPr id="102" name="Google Shape;102;p19"/>
          <p:cNvPicPr preferRelativeResize="0"/>
          <p:nvPr/>
        </p:nvPicPr>
        <p:blipFill>
          <a:blip r:embed="rId7">
            <a:alphaModFix/>
          </a:blip>
          <a:stretch>
            <a:fillRect/>
          </a:stretch>
        </p:blipFill>
        <p:spPr>
          <a:xfrm>
            <a:off x="3198750" y="2942075"/>
            <a:ext cx="2772774" cy="179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Causes Of Forest </a:t>
            </a:r>
            <a:r>
              <a:rPr lang="en-GB"/>
              <a:t>Fire</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rPr>
              <a:t>Main two Classes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1)  Natural caused</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Fires caused by natural events like  atmospheric temperature, pressure, humidity in the atmosphere as well as the soil, precipitation, percolation, wind speed and directions.</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Eg.  lightning which sets trees on fire. But rain extinguishes the fire caused by lightning.</a:t>
            </a:r>
            <a:endParaRPr sz="1400">
              <a:solidFill>
                <a:schemeClr val="dk1"/>
              </a:solidFill>
              <a:highlight>
                <a:srgbClr val="FFFFFF"/>
              </a:highlight>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 2)  Human caused</a:t>
            </a:r>
            <a:endParaRPr sz="1400">
              <a:solidFill>
                <a:schemeClr val="dk1"/>
              </a:solidFill>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Fire is caused when a source of fire like naked flame, electric spark or any source of ignition comes into contact with inflammable material.</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Fires caused by man-made events constitute the greater percentage of forest fires in our forests.</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Eg. Villagers use fire to ward off wild animals or Careless visitors to forests who discard cigarette butts can also set fire in the forest.</a:t>
            </a:r>
            <a:endParaRPr sz="1400">
              <a:solidFill>
                <a:schemeClr val="dk1"/>
              </a:solidFill>
              <a:highlight>
                <a:srgbClr val="FFFFFF"/>
              </a:highlight>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1600"/>
              </a:spcAft>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Study Of Amazon Forest Fire is Necessary? </a:t>
            </a:r>
            <a:endParaRPr/>
          </a:p>
        </p:txBody>
      </p:sp>
      <p:sp>
        <p:nvSpPr>
          <p:cNvPr id="114" name="Google Shape;114;p21"/>
          <p:cNvSpPr txBox="1"/>
          <p:nvPr>
            <p:ph idx="1" type="body"/>
          </p:nvPr>
        </p:nvSpPr>
        <p:spPr>
          <a:xfrm>
            <a:off x="311700" y="1152475"/>
            <a:ext cx="8520600" cy="3638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lang="en-GB" sz="1400">
                <a:solidFill>
                  <a:schemeClr val="dk1"/>
                </a:solidFill>
                <a:highlight>
                  <a:srgbClr val="FFFFFF"/>
                </a:highlight>
              </a:rPr>
              <a:t>The Amazon forest covers approximately 6.7 million square kilometers, 60% area is located within Brazil, thus political situation in Brazil has a large impact on the region.</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The Amazon rainforest  contains highest biodiversity than anywhere else.</a:t>
            </a:r>
            <a:endParaRPr sz="1400">
              <a:solidFill>
                <a:schemeClr val="dk1"/>
              </a:solidFill>
              <a:highlight>
                <a:srgbClr val="FFFFFF"/>
              </a:highlight>
            </a:endParaRPr>
          </a:p>
          <a:p>
            <a:pPr indent="-317500" lvl="1" marL="914400" rtl="0" algn="l">
              <a:spcBef>
                <a:spcPts val="0"/>
              </a:spcBef>
              <a:spcAft>
                <a:spcPts val="0"/>
              </a:spcAft>
              <a:buClr>
                <a:schemeClr val="dk1"/>
              </a:buClr>
              <a:buSzPts val="1400"/>
              <a:buChar char="○"/>
            </a:pPr>
            <a:r>
              <a:rPr lang="en-GB">
                <a:solidFill>
                  <a:schemeClr val="dk1"/>
                </a:solidFill>
              </a:rPr>
              <a:t>30% of world known species.</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latin typeface="Times New Roman"/>
                <a:ea typeface="Times New Roman"/>
                <a:cs typeface="Times New Roman"/>
                <a:sym typeface="Times New Roman"/>
              </a:rPr>
              <a:t> </a:t>
            </a:r>
            <a:r>
              <a:rPr lang="en-GB">
                <a:solidFill>
                  <a:schemeClr val="dk1"/>
                </a:solidFill>
              </a:rPr>
              <a:t>390 billion trees.</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latin typeface="Times New Roman"/>
                <a:ea typeface="Times New Roman"/>
                <a:cs typeface="Times New Roman"/>
                <a:sym typeface="Times New Roman"/>
              </a:rPr>
              <a:t> </a:t>
            </a:r>
            <a:r>
              <a:rPr lang="en-GB">
                <a:solidFill>
                  <a:schemeClr val="dk1"/>
                </a:solidFill>
              </a:rPr>
              <a:t>Amazon river contain the largest number of freshwater species.</a:t>
            </a:r>
            <a:endParaRPr>
              <a:solidFill>
                <a:schemeClr val="dk1"/>
              </a:solidFill>
            </a:endParaRPr>
          </a:p>
          <a:p>
            <a:pPr indent="-317500" lvl="1" marL="914400" rtl="0" algn="l">
              <a:spcBef>
                <a:spcPts val="0"/>
              </a:spcBef>
              <a:spcAft>
                <a:spcPts val="0"/>
              </a:spcAft>
              <a:buClr>
                <a:schemeClr val="dk1"/>
              </a:buClr>
              <a:buSzPts val="1400"/>
              <a:buChar char="○"/>
            </a:pPr>
            <a:r>
              <a:rPr lang="en-GB" sz="1400">
                <a:solidFill>
                  <a:schemeClr val="dk1"/>
                </a:solidFill>
                <a:latin typeface="Times New Roman"/>
                <a:ea typeface="Times New Roman"/>
                <a:cs typeface="Times New Roman"/>
                <a:sym typeface="Times New Roman"/>
              </a:rPr>
              <a:t> </a:t>
            </a:r>
            <a:r>
              <a:rPr lang="en-GB" sz="1400">
                <a:solidFill>
                  <a:schemeClr val="dk1"/>
                </a:solidFill>
                <a:highlight>
                  <a:srgbClr val="FFFFFF"/>
                </a:highlight>
              </a:rPr>
              <a:t>These groups have the most to lose from land-use changes related to forest fires.</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rPr>
              <a:t>Fire could deliver a huge blow to the global fight against climate change because of excess amount of CO2 and pollutants in the atmosphere. There is less moisture released into the atmosphere, which can result into less rainfall.  </a:t>
            </a:r>
            <a:endParaRPr sz="1400">
              <a:solidFill>
                <a:schemeClr val="dk1"/>
              </a:solidFill>
            </a:endParaRPr>
          </a:p>
          <a:p>
            <a:pPr indent="-317500" lvl="0" marL="457200" rtl="0" algn="l">
              <a:spcBef>
                <a:spcPts val="0"/>
              </a:spcBef>
              <a:spcAft>
                <a:spcPts val="0"/>
              </a:spcAft>
              <a:buSzPts val="1400"/>
              <a:buChar char="●"/>
            </a:pPr>
            <a:r>
              <a:rPr lang="en-GB" sz="1400">
                <a:solidFill>
                  <a:srgbClr val="444444"/>
                </a:solidFill>
                <a:highlight>
                  <a:srgbClr val="FFFFFF"/>
                </a:highlight>
              </a:rPr>
              <a:t>According to Brazil’s space agency, INPE, the number of fires is up 85% from the same period last year. </a:t>
            </a:r>
            <a:r>
              <a:rPr lang="en-GB" sz="1400">
                <a:solidFill>
                  <a:srgbClr val="292B2C"/>
                </a:solidFill>
                <a:highlight>
                  <a:srgbClr val="FFFFFF"/>
                </a:highlight>
              </a:rPr>
              <a:t>It is clear that the region’s hydrological and climatic status will change drastically if the situation continues to worsen.</a:t>
            </a:r>
            <a:endParaRPr sz="1400">
              <a:solidFill>
                <a:srgbClr val="292B2C"/>
              </a:solidFill>
              <a:highlight>
                <a:srgbClr val="FFFFFF"/>
              </a:highlight>
            </a:endParaRPr>
          </a:p>
          <a:p>
            <a:pPr indent="0" lvl="0" marL="0" rtl="0" algn="l">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rPr lang="en-GB" sz="1400">
                <a:solidFill>
                  <a:schemeClr val="dk1"/>
                </a:solidFill>
              </a:rPr>
              <a:t>   </a:t>
            </a:r>
            <a:endParaRPr sz="14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0"/>
              </a:spcAft>
              <a:buNone/>
            </a:pPr>
            <a:r>
              <a:t/>
            </a:r>
            <a:endParaRPr sz="1400">
              <a:solidFill>
                <a:schemeClr val="dk1"/>
              </a:solidFill>
              <a:highlight>
                <a:srgbClr val="FFFFFF"/>
              </a:highlight>
            </a:endParaRPr>
          </a:p>
          <a:p>
            <a:pPr indent="0" lvl="0" marL="0" rtl="0" algn="l">
              <a:spcBef>
                <a:spcPts val="1200"/>
              </a:spcBef>
              <a:spcAft>
                <a:spcPts val="0"/>
              </a:spcAft>
              <a:buNone/>
            </a:pPr>
            <a:r>
              <a:t/>
            </a:r>
            <a:endParaRPr sz="1400">
              <a:solidFill>
                <a:schemeClr val="dk1"/>
              </a:solidFill>
              <a:highlight>
                <a:srgbClr val="FFFFFF"/>
              </a:highlight>
            </a:endParaRPr>
          </a:p>
          <a:p>
            <a:pPr indent="0" lvl="0" marL="457200" rtl="0" algn="l">
              <a:spcBef>
                <a:spcPts val="1200"/>
              </a:spcBef>
              <a:spcAft>
                <a:spcPts val="0"/>
              </a:spcAft>
              <a:buNone/>
            </a:pPr>
            <a:r>
              <a:t/>
            </a:r>
            <a:endParaRPr sz="1400">
              <a:solidFill>
                <a:schemeClr val="dk1"/>
              </a:solidFill>
              <a:highlight>
                <a:srgbClr val="FFFFFF"/>
              </a:highlight>
            </a:endParaRPr>
          </a:p>
          <a:p>
            <a:pPr indent="0" lvl="0" marL="0" rtl="0" algn="l">
              <a:spcBef>
                <a:spcPts val="1200"/>
              </a:spcBef>
              <a:spcAft>
                <a:spcPts val="0"/>
              </a:spcAft>
              <a:buNone/>
            </a:pPr>
            <a:r>
              <a:rPr lang="en-GB" sz="1400">
                <a:solidFill>
                  <a:schemeClr val="dk1"/>
                </a:solidFill>
                <a:highlight>
                  <a:srgbClr val="FFFFFF"/>
                </a:highlight>
              </a:rPr>
              <a:t>  </a:t>
            </a:r>
            <a:endParaRPr sz="1400">
              <a:solidFill>
                <a:schemeClr val="dk1"/>
              </a:solidFill>
              <a:highlight>
                <a:srgbClr val="FFFFFF"/>
              </a:highlight>
            </a:endParaRPr>
          </a:p>
          <a:p>
            <a:pPr indent="0" lvl="0" marL="457200" rtl="0" algn="l">
              <a:spcBef>
                <a:spcPts val="1200"/>
              </a:spcBef>
              <a:spcAft>
                <a:spcPts val="0"/>
              </a:spcAft>
              <a:buNone/>
            </a:pPr>
            <a:r>
              <a:rPr lang="en-GB" sz="1400">
                <a:solidFill>
                  <a:schemeClr val="dk1"/>
                </a:solidFill>
                <a:highlight>
                  <a:srgbClr val="FFFFFF"/>
                </a:highlight>
              </a:rPr>
              <a:t> </a:t>
            </a:r>
            <a:endParaRPr sz="1400">
              <a:solidFill>
                <a:schemeClr val="dk1"/>
              </a:solidFill>
              <a:highlight>
                <a:srgbClr val="FFFFFF"/>
              </a:highlight>
            </a:endParaRPr>
          </a:p>
          <a:p>
            <a:pPr indent="0" lvl="0" marL="457200" rtl="0" algn="l">
              <a:spcBef>
                <a:spcPts val="1200"/>
              </a:spcBef>
              <a:spcAft>
                <a:spcPts val="0"/>
              </a:spcAft>
              <a:buNone/>
            </a:pPr>
            <a:r>
              <a:t/>
            </a:r>
            <a:endParaRPr sz="1400">
              <a:solidFill>
                <a:schemeClr val="dk1"/>
              </a:solidFill>
              <a:highlight>
                <a:srgbClr val="FFFFFF"/>
              </a:highlight>
            </a:endParaRPr>
          </a:p>
          <a:p>
            <a:pPr indent="-317500" lvl="0" marL="457200" rtl="0" algn="l">
              <a:spcBef>
                <a:spcPts val="1200"/>
              </a:spcBef>
              <a:spcAft>
                <a:spcPts val="0"/>
              </a:spcAft>
              <a:buSzPts val="1400"/>
              <a:buChar char="●"/>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